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256" r:id="rId2"/>
    <p:sldId id="257" r:id="rId3"/>
    <p:sldId id="258" r:id="rId4"/>
    <p:sldId id="333" r:id="rId5"/>
    <p:sldId id="334" r:id="rId6"/>
    <p:sldId id="335" r:id="rId7"/>
    <p:sldId id="336" r:id="rId8"/>
    <p:sldId id="337" r:id="rId9"/>
    <p:sldId id="339" r:id="rId10"/>
    <p:sldId id="340" r:id="rId11"/>
    <p:sldId id="341" r:id="rId12"/>
    <p:sldId id="342" r:id="rId13"/>
    <p:sldId id="343" r:id="rId14"/>
    <p:sldId id="344" r:id="rId15"/>
    <p:sldId id="345" r:id="rId16"/>
    <p:sldId id="346" r:id="rId17"/>
    <p:sldId id="347" r:id="rId18"/>
    <p:sldId id="348" r:id="rId19"/>
    <p:sldId id="349" r:id="rId20"/>
    <p:sldId id="399" r:id="rId21"/>
    <p:sldId id="350" r:id="rId22"/>
    <p:sldId id="351" r:id="rId23"/>
    <p:sldId id="352" r:id="rId24"/>
    <p:sldId id="353" r:id="rId25"/>
    <p:sldId id="354" r:id="rId26"/>
    <p:sldId id="355" r:id="rId27"/>
    <p:sldId id="356" r:id="rId28"/>
    <p:sldId id="357" r:id="rId29"/>
    <p:sldId id="358" r:id="rId30"/>
    <p:sldId id="359" r:id="rId31"/>
    <p:sldId id="360" r:id="rId32"/>
    <p:sldId id="361" r:id="rId33"/>
    <p:sldId id="362" r:id="rId34"/>
    <p:sldId id="363" r:id="rId35"/>
    <p:sldId id="364" r:id="rId36"/>
    <p:sldId id="365" r:id="rId37"/>
    <p:sldId id="366" r:id="rId38"/>
    <p:sldId id="367" r:id="rId39"/>
    <p:sldId id="368" r:id="rId40"/>
    <p:sldId id="369" r:id="rId41"/>
    <p:sldId id="370" r:id="rId42"/>
    <p:sldId id="371" r:id="rId43"/>
    <p:sldId id="372" r:id="rId44"/>
    <p:sldId id="373" r:id="rId45"/>
    <p:sldId id="374" r:id="rId46"/>
    <p:sldId id="375" r:id="rId47"/>
    <p:sldId id="376" r:id="rId48"/>
    <p:sldId id="377" r:id="rId49"/>
    <p:sldId id="378" r:id="rId50"/>
    <p:sldId id="379" r:id="rId51"/>
    <p:sldId id="380" r:id="rId52"/>
    <p:sldId id="381" r:id="rId53"/>
    <p:sldId id="382" r:id="rId54"/>
    <p:sldId id="383" r:id="rId55"/>
    <p:sldId id="384" r:id="rId56"/>
    <p:sldId id="385" r:id="rId57"/>
    <p:sldId id="386" r:id="rId58"/>
    <p:sldId id="387" r:id="rId59"/>
    <p:sldId id="388" r:id="rId60"/>
    <p:sldId id="398" r:id="rId61"/>
    <p:sldId id="259" r:id="rId62"/>
    <p:sldId id="263" r:id="rId63"/>
    <p:sldId id="392" r:id="rId64"/>
    <p:sldId id="391" r:id="rId65"/>
    <p:sldId id="397" r:id="rId66"/>
    <p:sldId id="394" r:id="rId67"/>
    <p:sldId id="395" r:id="rId68"/>
    <p:sldId id="396" r:id="rId69"/>
    <p:sldId id="262" r:id="rId70"/>
    <p:sldId id="323" r:id="rId71"/>
    <p:sldId id="324" r:id="rId72"/>
    <p:sldId id="322" r:id="rId73"/>
    <p:sldId id="260" r:id="rId74"/>
    <p:sldId id="264" r:id="rId75"/>
    <p:sldId id="265" r:id="rId76"/>
    <p:sldId id="389" r:id="rId77"/>
    <p:sldId id="267" r:id="rId78"/>
    <p:sldId id="390" r:id="rId79"/>
    <p:sldId id="332" r:id="rId80"/>
    <p:sldId id="327" r:id="rId8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35CBDB-68FF-4D55-AA17-1807F6DC7006}" type="datetimeFigureOut">
              <a:rPr lang="fr-FR" smtClean="0"/>
              <a:pPr/>
              <a:t>20/11/2017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134958-F692-4895-A3E3-E5FFF4ACB45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0701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34958-F692-4895-A3E3-E5FFF4ACB450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3801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-27384"/>
            <a:ext cx="9144000" cy="1470025"/>
          </a:xfrm>
          <a:solidFill>
            <a:srgbClr val="00B050"/>
          </a:solidFill>
        </p:spPr>
        <p:txBody>
          <a:bodyPr>
            <a:norm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COMMUNE DES OUADHIAS</a:t>
            </a:r>
            <a:br>
              <a:rPr lang="fr-FR" dirty="0" smtClean="0">
                <a:solidFill>
                  <a:schemeClr val="bg1"/>
                </a:solidFill>
              </a:rPr>
            </a:br>
            <a:r>
              <a:rPr lang="fr-FR" dirty="0" smtClean="0">
                <a:solidFill>
                  <a:schemeClr val="bg1"/>
                </a:solidFill>
              </a:rPr>
              <a:t>COMITE DU VILLAGE AÏT-ABDELKRIM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5157192"/>
            <a:ext cx="9144000" cy="112474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>
                <a:solidFill>
                  <a:srgbClr val="002060"/>
                </a:solidFill>
                <a:latin typeface="Algerian" pitchFamily="82" charset="0"/>
              </a:rPr>
              <a:t>Au PRESIDENT ET A LA DELEGATION  DE L’ASSEMBLEE POPULAIRE COMMUNALE DES OUADHIAS</a:t>
            </a:r>
            <a:endParaRPr lang="fr-FR" sz="2800" dirty="0">
              <a:solidFill>
                <a:srgbClr val="002060"/>
              </a:solidFill>
              <a:latin typeface="Algerian" pitchFamily="82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</a:t>
            </a:fld>
            <a:endParaRPr lang="fr-BE"/>
          </a:p>
        </p:txBody>
      </p:sp>
      <p:pic>
        <p:nvPicPr>
          <p:cNvPr id="1141" name="Picture 117" descr="C:\Users\ALI\Pictures\11036946_553614051446121_2785885048474015169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163" y="1412777"/>
            <a:ext cx="578898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915168" y="1565176"/>
            <a:ext cx="38170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5400" dirty="0">
                <a:solidFill>
                  <a:srgbClr val="FFFF00"/>
                </a:solidFill>
                <a:latin typeface="Algerian" pitchFamily="82" charset="0"/>
              </a:rPr>
              <a:t>BIENVENUE</a:t>
            </a:r>
          </a:p>
        </p:txBody>
      </p:sp>
    </p:spTree>
    <p:extLst>
      <p:ext uri="{BB962C8B-B14F-4D97-AF65-F5344CB8AC3E}">
        <p14:creationId xmlns:p14="http://schemas.microsoft.com/office/powerpoint/2010/main" val="391934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-27384"/>
            <a:ext cx="9144000" cy="14700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>
                <a:solidFill>
                  <a:schemeClr val="bg1"/>
                </a:solidFill>
              </a:rPr>
              <a:t>COMMUNE DES OUADHIAS</a:t>
            </a:r>
            <a:br>
              <a:rPr lang="fr-FR" smtClean="0">
                <a:solidFill>
                  <a:schemeClr val="bg1"/>
                </a:solidFill>
              </a:rPr>
            </a:br>
            <a:r>
              <a:rPr lang="fr-FR" smtClean="0">
                <a:solidFill>
                  <a:schemeClr val="bg1"/>
                </a:solidFill>
              </a:rPr>
              <a:t>COMITE DU VILLAGE AÏT-ABDELKRIM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78" y="1692097"/>
            <a:ext cx="911352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000FF"/>
                </a:solidFill>
              </a:rPr>
              <a:t>OBJECTIFS   RELATIFS  AU  VILLAGE AIT-ABDELKRIM</a:t>
            </a:r>
            <a:endParaRPr lang="fr-FR" sz="3200" b="1" dirty="0">
              <a:solidFill>
                <a:srgbClr val="0000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3528" y="2852936"/>
            <a:ext cx="85689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800" b="1" dirty="0" smtClean="0">
                <a:solidFill>
                  <a:srgbClr val="FF0000"/>
                </a:solidFill>
              </a:rPr>
              <a:t>2.  </a:t>
            </a:r>
            <a:r>
              <a:rPr lang="fr-FR" sz="2800" dirty="0" smtClean="0"/>
              <a:t>Démolition </a:t>
            </a:r>
            <a:r>
              <a:rPr lang="fr-FR" sz="2800" dirty="0"/>
              <a:t>de l’ancienne agence postale, déplacement </a:t>
            </a:r>
            <a:r>
              <a:rPr lang="fr-FR" sz="2800" dirty="0" smtClean="0"/>
              <a:t>	des </a:t>
            </a:r>
            <a:r>
              <a:rPr lang="fr-FR" sz="2800" dirty="0"/>
              <a:t>tombes à proximité et édification </a:t>
            </a:r>
            <a:r>
              <a:rPr lang="fr-FR" sz="2800" dirty="0" smtClean="0"/>
              <a:t>d’un autre 	bâtiment (en R+1)  d’intérêt </a:t>
            </a:r>
            <a:r>
              <a:rPr lang="fr-FR" sz="2800" dirty="0"/>
              <a:t>commun avec </a:t>
            </a:r>
            <a:r>
              <a:rPr lang="fr-FR" sz="2800" dirty="0" smtClean="0"/>
              <a:t>	sanitaires  </a:t>
            </a:r>
            <a:r>
              <a:rPr lang="fr-FR" sz="2800" dirty="0"/>
              <a:t>et </a:t>
            </a:r>
            <a:r>
              <a:rPr lang="fr-FR" sz="2800" dirty="0" smtClean="0"/>
              <a:t>local 	pour </a:t>
            </a:r>
            <a:r>
              <a:rPr lang="fr-FR" sz="2800" dirty="0"/>
              <a:t>les pierres tombales, </a:t>
            </a:r>
            <a:r>
              <a:rPr lang="fr-FR" sz="2800" dirty="0" smtClean="0"/>
              <a:t>	briques</a:t>
            </a:r>
            <a:r>
              <a:rPr lang="fr-FR" sz="2800" dirty="0"/>
              <a:t>, et sable</a:t>
            </a:r>
            <a:r>
              <a:rPr lang="fr-FR" sz="2800" dirty="0" smtClean="0"/>
              <a:t>).</a:t>
            </a:r>
            <a:endParaRPr lang="fr-FR" sz="2800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0611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11</a:t>
            </a:fld>
            <a:endParaRPr lang="fr-BE"/>
          </a:p>
        </p:txBody>
      </p:sp>
      <p:pic>
        <p:nvPicPr>
          <p:cNvPr id="2050" name="Picture 2" descr="D:\VILLAGE AIT-ABDELKRIM\PHOTOS VILLAGE\PHOTOS PRISE PAR ALI\Photo08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8" y="44624"/>
            <a:ext cx="9088084" cy="681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496" y="44624"/>
            <a:ext cx="1706488" cy="129614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>
                <a:solidFill>
                  <a:srgbClr val="FF0000"/>
                </a:solidFill>
              </a:rPr>
              <a:t>ANCIENNE AGENCE POSTALE</a:t>
            </a:r>
            <a:endParaRPr lang="fr-FR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31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12</a:t>
            </a:fld>
            <a:endParaRPr lang="fr-BE"/>
          </a:p>
        </p:txBody>
      </p:sp>
      <p:pic>
        <p:nvPicPr>
          <p:cNvPr id="3074" name="Picture 2" descr="D:\VILLAGE AIT-ABDELKRIM\PHOTOS VILLAGE\PHOTOS PRISE PAR ALI\Photo08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496" y="44624"/>
            <a:ext cx="1706488" cy="129614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>
                <a:solidFill>
                  <a:srgbClr val="FF0000"/>
                </a:solidFill>
              </a:rPr>
              <a:t>ANCIENNE AGENCE POSTALE</a:t>
            </a:r>
            <a:endParaRPr lang="fr-FR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5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-27384"/>
            <a:ext cx="9144000" cy="14700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>
                <a:solidFill>
                  <a:schemeClr val="bg1"/>
                </a:solidFill>
              </a:rPr>
              <a:t>COMMUNE DES OUADHIAS</a:t>
            </a:r>
            <a:br>
              <a:rPr lang="fr-FR" smtClean="0">
                <a:solidFill>
                  <a:schemeClr val="bg1"/>
                </a:solidFill>
              </a:rPr>
            </a:br>
            <a:r>
              <a:rPr lang="fr-FR" smtClean="0">
                <a:solidFill>
                  <a:schemeClr val="bg1"/>
                </a:solidFill>
              </a:rPr>
              <a:t>COMITE DU VILLAGE AÏT-ABDELKRIM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78" y="1836113"/>
            <a:ext cx="9113521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000FF"/>
                </a:solidFill>
              </a:rPr>
              <a:t>OBJECTIFS   RELATIFS  AU  VILLAGE AIT-ABDELKRIM</a:t>
            </a:r>
            <a:endParaRPr lang="fr-FR" sz="3200" b="1" dirty="0">
              <a:solidFill>
                <a:srgbClr val="0000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3528" y="3340149"/>
            <a:ext cx="85689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800" b="1" dirty="0" smtClean="0">
                <a:solidFill>
                  <a:srgbClr val="FF0000"/>
                </a:solidFill>
              </a:rPr>
              <a:t>3.   </a:t>
            </a:r>
            <a:r>
              <a:rPr lang="fr-FR" sz="2800" dirty="0" smtClean="0">
                <a:solidFill>
                  <a:srgbClr val="FF0000"/>
                </a:solidFill>
              </a:rPr>
              <a:t>	</a:t>
            </a:r>
            <a:r>
              <a:rPr lang="fr-FR" sz="2800" dirty="0" smtClean="0"/>
              <a:t>Eradication </a:t>
            </a:r>
            <a:r>
              <a:rPr lang="fr-FR" sz="2800" dirty="0"/>
              <a:t>des décharges sauvages et prise en </a:t>
            </a:r>
            <a:r>
              <a:rPr lang="fr-FR" sz="2800" dirty="0" smtClean="0"/>
              <a:t>	charge 	en </a:t>
            </a:r>
            <a:r>
              <a:rPr lang="fr-FR" sz="2800" dirty="0"/>
              <a:t>collaboration avec l’APC de la </a:t>
            </a:r>
            <a:r>
              <a:rPr lang="fr-FR" sz="2800" dirty="0" smtClean="0"/>
              <a:t>	gestion </a:t>
            </a:r>
            <a:r>
              <a:rPr lang="fr-FR" sz="2800" dirty="0"/>
              <a:t>de nos </a:t>
            </a:r>
            <a:r>
              <a:rPr lang="fr-FR" sz="2800" dirty="0" smtClean="0"/>
              <a:t>	déchets </a:t>
            </a:r>
            <a:r>
              <a:rPr lang="fr-FR" sz="2800" dirty="0"/>
              <a:t>ménagers et autres.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74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14</a:t>
            </a:fld>
            <a:endParaRPr lang="fr-BE"/>
          </a:p>
        </p:txBody>
      </p:sp>
      <p:pic>
        <p:nvPicPr>
          <p:cNvPr id="7170" name="Picture 2" descr="D:\VILLAGE AIT-ABDELKRIM\PHOTOS VILLAGE\PHOTOS PRISE PAR ALI\Photo07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9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15</a:t>
            </a:fld>
            <a:endParaRPr lang="fr-BE"/>
          </a:p>
        </p:txBody>
      </p:sp>
      <p:pic>
        <p:nvPicPr>
          <p:cNvPr id="6146" name="Picture 2" descr="D:\VILLAGE AIT-ABDELKRIM\PHOTOS VILLAGE\PHOTOS PRISE PAR ALI\Photo07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00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-27384"/>
            <a:ext cx="9144000" cy="14700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>
                <a:solidFill>
                  <a:schemeClr val="bg1"/>
                </a:solidFill>
              </a:rPr>
              <a:t>COMMUNE DES OUADHIAS</a:t>
            </a:r>
            <a:br>
              <a:rPr lang="fr-FR" smtClean="0">
                <a:solidFill>
                  <a:schemeClr val="bg1"/>
                </a:solidFill>
              </a:rPr>
            </a:br>
            <a:r>
              <a:rPr lang="fr-FR" smtClean="0">
                <a:solidFill>
                  <a:schemeClr val="bg1"/>
                </a:solidFill>
              </a:rPr>
              <a:t>COMITE DU VILLAGE AÏT-ABDELKRIM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78" y="1836113"/>
            <a:ext cx="911352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000FF"/>
                </a:solidFill>
              </a:rPr>
              <a:t>OBJECTIFS   RELATIFS  AU  VILLAGE AIT-ABDELKRIM</a:t>
            </a:r>
            <a:endParaRPr lang="fr-FR" sz="3200" b="1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7544" y="3265820"/>
            <a:ext cx="8676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</a:rPr>
              <a:t>4</a:t>
            </a:r>
            <a:r>
              <a:rPr lang="fr-FR" sz="3200" dirty="0" smtClean="0">
                <a:solidFill>
                  <a:srgbClr val="FF0000"/>
                </a:solidFill>
              </a:rPr>
              <a:t>.    </a:t>
            </a:r>
            <a:r>
              <a:rPr lang="fr-FR" sz="3200" dirty="0" smtClean="0"/>
              <a:t>Restauration </a:t>
            </a:r>
            <a:r>
              <a:rPr lang="fr-FR" sz="3200" dirty="0"/>
              <a:t>de El </a:t>
            </a:r>
            <a:r>
              <a:rPr lang="fr-FR" sz="3200" dirty="0" smtClean="0"/>
              <a:t>Djema </a:t>
            </a:r>
            <a:r>
              <a:rPr lang="fr-FR" sz="3200" dirty="0"/>
              <a:t>Cheikh El </a:t>
            </a:r>
            <a:r>
              <a:rPr lang="fr-FR" sz="3200" dirty="0" err="1"/>
              <a:t>Moubarek</a:t>
            </a:r>
            <a:endParaRPr lang="fr-FR" sz="3200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165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VILLAGE AIT-ABDELKRIM\PHOTOS VILLAGE\Photo07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9" y="44624"/>
            <a:ext cx="9016073" cy="676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11760" y="1362472"/>
            <a:ext cx="2376264" cy="914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CHEIKH</a:t>
            </a:r>
          </a:p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EL MOUBAREK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4673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-27384"/>
            <a:ext cx="9144000" cy="14700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>
                <a:solidFill>
                  <a:schemeClr val="bg1"/>
                </a:solidFill>
              </a:rPr>
              <a:t>COMMUNE DES OUADHIAS</a:t>
            </a:r>
            <a:br>
              <a:rPr lang="fr-FR" smtClean="0">
                <a:solidFill>
                  <a:schemeClr val="bg1"/>
                </a:solidFill>
              </a:rPr>
            </a:br>
            <a:r>
              <a:rPr lang="fr-FR" smtClean="0">
                <a:solidFill>
                  <a:schemeClr val="bg1"/>
                </a:solidFill>
              </a:rPr>
              <a:t>COMITE DU VILLAGE AÏT-ABDELKRIM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78" y="1764105"/>
            <a:ext cx="911352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000FF"/>
                </a:solidFill>
              </a:rPr>
              <a:t>OBJECTIFS   RELATIFS  AU  VILLAGE AIT-ABDELKRIM</a:t>
            </a:r>
            <a:endParaRPr lang="fr-FR" sz="3200" b="1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4056" y="3121804"/>
            <a:ext cx="8676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3600" b="1" dirty="0" smtClean="0">
                <a:solidFill>
                  <a:srgbClr val="FF0000"/>
                </a:solidFill>
              </a:rPr>
              <a:t>5.  </a:t>
            </a:r>
            <a:r>
              <a:rPr lang="fr-FR" sz="3600" dirty="0" smtClean="0"/>
              <a:t>Restauration </a:t>
            </a:r>
            <a:r>
              <a:rPr lang="fr-FR" sz="3600" dirty="0"/>
              <a:t>de </a:t>
            </a:r>
            <a:r>
              <a:rPr lang="fr-FR" sz="3600" dirty="0" err="1"/>
              <a:t>Tadjmeith</a:t>
            </a:r>
            <a:endParaRPr lang="fr-FR" sz="3600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3512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19</a:t>
            </a:fld>
            <a:endParaRPr lang="fr-BE"/>
          </a:p>
        </p:txBody>
      </p:sp>
      <p:pic>
        <p:nvPicPr>
          <p:cNvPr id="2050" name="Picture 2" descr="E:\ENSEIGNEMENT\PERSONNEL ALI\PHOTOS POUR KHALI AMAR\Photo00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4624"/>
            <a:ext cx="9180512" cy="688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40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1626369"/>
            <a:ext cx="9144000" cy="650503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fr-FR" b="1" dirty="0" smtClean="0"/>
              <a:t>SOMMAIRE</a:t>
            </a:r>
            <a:endParaRPr lang="fr-FR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-108520" y="2348880"/>
            <a:ext cx="9252520" cy="3816424"/>
          </a:xfrm>
        </p:spPr>
        <p:txBody>
          <a:bodyPr>
            <a:noAutofit/>
          </a:bodyPr>
          <a:lstStyle/>
          <a:p>
            <a:pPr algn="l"/>
            <a:r>
              <a:rPr lang="fr-FR" b="1" dirty="0" smtClean="0">
                <a:solidFill>
                  <a:srgbClr val="0000FF"/>
                </a:solidFill>
              </a:rPr>
              <a:t>PRESENTATION </a:t>
            </a:r>
          </a:p>
          <a:p>
            <a:pPr marL="2286000" lvl="4" indent="-457200" algn="l">
              <a:buFont typeface="Wingdings" pitchFamily="2" charset="2"/>
              <a:buChar char="Ø"/>
            </a:pPr>
            <a:r>
              <a:rPr lang="fr-FR" sz="3200" b="1" dirty="0" smtClean="0">
                <a:solidFill>
                  <a:srgbClr val="0000FF"/>
                </a:solidFill>
              </a:rPr>
              <a:t>MEMBRES DU COMITE</a:t>
            </a:r>
          </a:p>
          <a:p>
            <a:pPr marL="2286000" lvl="4" indent="-457200" algn="l">
              <a:buFont typeface="Wingdings" pitchFamily="2" charset="2"/>
              <a:buChar char="Ø"/>
            </a:pPr>
            <a:r>
              <a:rPr lang="fr-FR" sz="3200" b="1" dirty="0">
                <a:solidFill>
                  <a:srgbClr val="0000FF"/>
                </a:solidFill>
              </a:rPr>
              <a:t>OBJECTIFS RELATIFS AU VILLAGE AÏT-ABDELKRIM</a:t>
            </a:r>
          </a:p>
          <a:p>
            <a:pPr marL="2286000" lvl="4" indent="-457200" algn="l">
              <a:buFont typeface="Wingdings" pitchFamily="2" charset="2"/>
              <a:buChar char="Ø"/>
            </a:pPr>
            <a:r>
              <a:rPr lang="fr-FR" sz="3200" b="1" dirty="0" smtClean="0">
                <a:solidFill>
                  <a:srgbClr val="0000FF"/>
                </a:solidFill>
              </a:rPr>
              <a:t>OBJECTIFS D’INTERÊT COMMUN AVEC LES AUTRES VILLAGES DES OUADHIAS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0" y="-27384"/>
            <a:ext cx="9144000" cy="14700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>
                <a:solidFill>
                  <a:schemeClr val="bg1"/>
                </a:solidFill>
              </a:rPr>
              <a:t>COMMUNE DES OUADHIAS</a:t>
            </a:r>
            <a:br>
              <a:rPr lang="fr-FR" smtClean="0">
                <a:solidFill>
                  <a:schemeClr val="bg1"/>
                </a:solidFill>
              </a:rPr>
            </a:br>
            <a:r>
              <a:rPr lang="fr-FR" smtClean="0">
                <a:solidFill>
                  <a:schemeClr val="bg1"/>
                </a:solidFill>
              </a:rPr>
              <a:t>COMITE DU VILLAGE AÏT-ABDELKRIM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146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20</a:t>
            </a:fld>
            <a:endParaRPr lang="fr-BE"/>
          </a:p>
        </p:txBody>
      </p:sp>
      <p:pic>
        <p:nvPicPr>
          <p:cNvPr id="5" name="Picture 2" descr="C:\Users\ALI\Pictures\21320_248144925328700_131410736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48680"/>
            <a:ext cx="9073008" cy="527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90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-27384"/>
            <a:ext cx="9144000" cy="14700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>
                <a:solidFill>
                  <a:schemeClr val="bg1"/>
                </a:solidFill>
              </a:rPr>
              <a:t>COMMUNE DES OUADHIAS</a:t>
            </a:r>
            <a:br>
              <a:rPr lang="fr-FR" smtClean="0">
                <a:solidFill>
                  <a:schemeClr val="bg1"/>
                </a:solidFill>
              </a:rPr>
            </a:br>
            <a:r>
              <a:rPr lang="fr-FR" smtClean="0">
                <a:solidFill>
                  <a:schemeClr val="bg1"/>
                </a:solidFill>
              </a:rPr>
              <a:t>COMITE DU VILLAGE AÏT-ABDELKRIM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78" y="1692097"/>
            <a:ext cx="9113521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000FF"/>
                </a:solidFill>
              </a:rPr>
              <a:t>OBJECTIFS   RELATIFS  AU  VILLAGE AIT-ABDELKRIM</a:t>
            </a:r>
            <a:endParaRPr lang="fr-FR" sz="3200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528" y="3429000"/>
            <a:ext cx="8676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3600" b="1" dirty="0" smtClean="0">
                <a:solidFill>
                  <a:srgbClr val="FF0000"/>
                </a:solidFill>
              </a:rPr>
              <a:t>6.  </a:t>
            </a:r>
            <a:r>
              <a:rPr lang="fr-FR" sz="3600" dirty="0" smtClean="0"/>
              <a:t>Restauration </a:t>
            </a:r>
            <a:r>
              <a:rPr lang="fr-FR" sz="3600" dirty="0"/>
              <a:t>des sanitaires de </a:t>
            </a:r>
            <a:r>
              <a:rPr lang="fr-FR" sz="3600" dirty="0" err="1" smtClean="0"/>
              <a:t>Tadjmeith</a:t>
            </a:r>
            <a:r>
              <a:rPr lang="fr-FR" sz="3600" dirty="0">
                <a:solidFill>
                  <a:srgbClr val="FF0000"/>
                </a:solidFill>
              </a:rPr>
              <a:t> 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1341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-27384"/>
            <a:ext cx="9144000" cy="14700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>
                <a:solidFill>
                  <a:schemeClr val="bg1"/>
                </a:solidFill>
              </a:rPr>
              <a:t>COMMUNE DES OUADHIAS</a:t>
            </a:r>
            <a:br>
              <a:rPr lang="fr-FR" smtClean="0">
                <a:solidFill>
                  <a:schemeClr val="bg1"/>
                </a:solidFill>
              </a:rPr>
            </a:br>
            <a:r>
              <a:rPr lang="fr-FR" smtClean="0">
                <a:solidFill>
                  <a:schemeClr val="bg1"/>
                </a:solidFill>
              </a:rPr>
              <a:t>COMITE DU VILLAGE AÏT-ABDELKRIM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78" y="1764105"/>
            <a:ext cx="9113521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000FF"/>
                </a:solidFill>
              </a:rPr>
              <a:t>OBJECTIFS   RELATIFS  AU  VILLAGE AIT-ABDELKRIM</a:t>
            </a:r>
            <a:endParaRPr lang="fr-FR" sz="3200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528" y="3429000"/>
            <a:ext cx="8676456" cy="175432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just"/>
            <a:r>
              <a:rPr lang="fr-FR" sz="3600" b="1" dirty="0" smtClean="0">
                <a:solidFill>
                  <a:srgbClr val="FF0000"/>
                </a:solidFill>
              </a:rPr>
              <a:t>7.   </a:t>
            </a:r>
            <a:r>
              <a:rPr lang="fr-FR" sz="3600" dirty="0" smtClean="0"/>
              <a:t>En collaboration avec l’APC, achèvement 	et extension des réseaux 	d’assainissement du village</a:t>
            </a:r>
            <a:endParaRPr lang="fr-FR" sz="3600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0717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-27384"/>
            <a:ext cx="9144000" cy="14700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>
                <a:solidFill>
                  <a:schemeClr val="bg1"/>
                </a:solidFill>
              </a:rPr>
              <a:t>COMMUNE DES OUADHIAS</a:t>
            </a:r>
            <a:br>
              <a:rPr lang="fr-FR" smtClean="0">
                <a:solidFill>
                  <a:schemeClr val="bg1"/>
                </a:solidFill>
              </a:rPr>
            </a:br>
            <a:r>
              <a:rPr lang="fr-FR" smtClean="0">
                <a:solidFill>
                  <a:schemeClr val="bg1"/>
                </a:solidFill>
              </a:rPr>
              <a:t>COMITE DU VILLAGE AÏT-ABDELKRIM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78" y="1692097"/>
            <a:ext cx="9113521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000FF"/>
                </a:solidFill>
              </a:rPr>
              <a:t>OBJECTIFS   RELATIFS  AU  VILLAGE AIT-ABDELKRIM</a:t>
            </a:r>
            <a:endParaRPr lang="fr-FR" sz="3200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528" y="3429000"/>
            <a:ext cx="8676456" cy="175432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just"/>
            <a:r>
              <a:rPr lang="fr-FR" sz="3600" b="1" dirty="0" smtClean="0">
                <a:solidFill>
                  <a:srgbClr val="FF0000"/>
                </a:solidFill>
              </a:rPr>
              <a:t>8.   </a:t>
            </a:r>
            <a:r>
              <a:rPr lang="fr-FR" sz="3600" dirty="0" smtClean="0"/>
              <a:t>En collaboration avec l’APC, </a:t>
            </a:r>
            <a:r>
              <a:rPr lang="fr-FR" sz="3600" dirty="0"/>
              <a:t>r</a:t>
            </a:r>
            <a:r>
              <a:rPr lang="fr-FR" sz="3600" dirty="0" smtClean="0"/>
              <a:t>éalisation </a:t>
            </a:r>
            <a:r>
              <a:rPr lang="fr-FR" sz="3600" dirty="0"/>
              <a:t>de </a:t>
            </a:r>
            <a:r>
              <a:rPr lang="fr-FR" sz="3600" dirty="0" smtClean="0"/>
              <a:t>	caniveaux </a:t>
            </a:r>
            <a:r>
              <a:rPr lang="fr-FR" sz="3600" dirty="0"/>
              <a:t>et avaloirs pour </a:t>
            </a:r>
            <a:r>
              <a:rPr lang="fr-FR" sz="3600" dirty="0" smtClean="0"/>
              <a:t>	la  	canalisation </a:t>
            </a:r>
            <a:r>
              <a:rPr lang="fr-FR" sz="3600" dirty="0"/>
              <a:t>des eaux pluviales.  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4198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24</a:t>
            </a:fld>
            <a:endParaRPr lang="fr-BE"/>
          </a:p>
        </p:txBody>
      </p:sp>
      <p:pic>
        <p:nvPicPr>
          <p:cNvPr id="14338" name="Picture 2" descr="D:\VILLAGE AIT-ABDELKRIM\PHOTOS VILLAGE\Photo07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0"/>
            <a:ext cx="61926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88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25</a:t>
            </a:fld>
            <a:endParaRPr lang="fr-BE"/>
          </a:p>
        </p:txBody>
      </p:sp>
      <p:pic>
        <p:nvPicPr>
          <p:cNvPr id="8194" name="Picture 2" descr="D:\VILLAGE AIT-ABDELKRIM\PHOTOS VILLAGE\PHOTOS PRISE PAR ALI\Photo08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55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26</a:t>
            </a:fld>
            <a:endParaRPr lang="fr-BE"/>
          </a:p>
        </p:txBody>
      </p:sp>
      <p:pic>
        <p:nvPicPr>
          <p:cNvPr id="10242" name="Picture 2" descr="D:\VILLAGE AIT-ABDELKRIM\PHOTOS VILLAGE\PHOTOS PRISE PAR ALI\Photo08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10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27</a:t>
            </a:fld>
            <a:endParaRPr lang="fr-BE"/>
          </a:p>
        </p:txBody>
      </p:sp>
      <p:pic>
        <p:nvPicPr>
          <p:cNvPr id="9218" name="Picture 2" descr="D:\VILLAGE AIT-ABDELKRIM\PHOTOS VILLAGE\PHOTOS PRISE PAR ALI\Photo08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69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28</a:t>
            </a:fld>
            <a:endParaRPr lang="fr-BE"/>
          </a:p>
        </p:txBody>
      </p:sp>
      <p:pic>
        <p:nvPicPr>
          <p:cNvPr id="2050" name="Picture 2" descr="D:\VILLAGE AIT-ABDELKRIM\PHOTOS VILLAGE\Photo07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667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29</a:t>
            </a:fld>
            <a:endParaRPr lang="fr-BE"/>
          </a:p>
        </p:txBody>
      </p:sp>
      <p:pic>
        <p:nvPicPr>
          <p:cNvPr id="11267" name="Picture 3" descr="D:\VILLAGE AIT-ABDELKRIM\PHOTOS VILLAGE\PHOTOS PRISE PAR ALI\Photo08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27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988840"/>
            <a:ext cx="9144000" cy="4725144"/>
          </a:xfrm>
        </p:spPr>
        <p:txBody>
          <a:bodyPr>
            <a:noAutofit/>
          </a:bodyPr>
          <a:lstStyle/>
          <a:p>
            <a:pPr marL="2343150" lvl="4" indent="-514350" algn="l">
              <a:buFont typeface="+mj-lt"/>
              <a:buAutoNum type="arabicPeriod"/>
            </a:pPr>
            <a:endParaRPr lang="fr-FR" sz="3200" dirty="0" smtClean="0">
              <a:solidFill>
                <a:srgbClr val="0000FF"/>
              </a:solidFill>
            </a:endParaRPr>
          </a:p>
          <a:p>
            <a:pPr marL="2343150" lvl="4" indent="-514350" algn="l">
              <a:buFont typeface="+mj-lt"/>
              <a:buAutoNum type="arabicPeriod"/>
            </a:pPr>
            <a:r>
              <a:rPr lang="fr-FR" sz="3200" dirty="0" smtClean="0">
                <a:solidFill>
                  <a:srgbClr val="0000FF"/>
                </a:solidFill>
              </a:rPr>
              <a:t>TAREB Ali – </a:t>
            </a:r>
            <a:r>
              <a:rPr lang="fr-FR" sz="3200" dirty="0" smtClean="0">
                <a:solidFill>
                  <a:srgbClr val="00B050"/>
                </a:solidFill>
              </a:rPr>
              <a:t>Président </a:t>
            </a:r>
          </a:p>
          <a:p>
            <a:pPr marL="2343150" lvl="4" indent="-514350" algn="l">
              <a:buFont typeface="+mj-lt"/>
              <a:buAutoNum type="arabicPeriod"/>
            </a:pPr>
            <a:r>
              <a:rPr lang="fr-FR" sz="3200" dirty="0" smtClean="0">
                <a:solidFill>
                  <a:srgbClr val="0000FF"/>
                </a:solidFill>
              </a:rPr>
              <a:t>MOULAÏ Rachid </a:t>
            </a:r>
            <a:r>
              <a:rPr lang="fr-FR" sz="3200" dirty="0" smtClean="0">
                <a:solidFill>
                  <a:srgbClr val="0000FF"/>
                </a:solidFill>
              </a:rPr>
              <a:t>– </a:t>
            </a:r>
            <a:r>
              <a:rPr lang="fr-FR" sz="3200" dirty="0" smtClean="0">
                <a:solidFill>
                  <a:srgbClr val="00B050"/>
                </a:solidFill>
              </a:rPr>
              <a:t>1</a:t>
            </a:r>
            <a:r>
              <a:rPr lang="fr-FR" sz="3200" baseline="30000" dirty="0" smtClean="0">
                <a:solidFill>
                  <a:srgbClr val="00B050"/>
                </a:solidFill>
              </a:rPr>
              <a:t>er</a:t>
            </a:r>
            <a:r>
              <a:rPr lang="fr-FR" sz="3200" dirty="0" smtClean="0">
                <a:solidFill>
                  <a:srgbClr val="00B050"/>
                </a:solidFill>
              </a:rPr>
              <a:t> Vice Président</a:t>
            </a:r>
          </a:p>
          <a:p>
            <a:pPr marL="2343150" lvl="4" indent="-514350" algn="l">
              <a:buFont typeface="+mj-lt"/>
              <a:buAutoNum type="arabicPeriod"/>
            </a:pPr>
            <a:r>
              <a:rPr lang="fr-FR" sz="3200" dirty="0" smtClean="0">
                <a:solidFill>
                  <a:srgbClr val="0000FF"/>
                </a:solidFill>
              </a:rPr>
              <a:t>TEBBAH </a:t>
            </a:r>
            <a:r>
              <a:rPr lang="fr-FR" sz="3200" dirty="0" err="1" smtClean="0">
                <a:solidFill>
                  <a:srgbClr val="0000FF"/>
                </a:solidFill>
              </a:rPr>
              <a:t>Boussad</a:t>
            </a:r>
            <a:r>
              <a:rPr lang="fr-FR" sz="3200" dirty="0" smtClean="0">
                <a:solidFill>
                  <a:srgbClr val="0000FF"/>
                </a:solidFill>
              </a:rPr>
              <a:t> </a:t>
            </a:r>
            <a:r>
              <a:rPr lang="fr-FR" sz="3200" dirty="0" smtClean="0">
                <a:solidFill>
                  <a:srgbClr val="0000FF"/>
                </a:solidFill>
              </a:rPr>
              <a:t>– </a:t>
            </a:r>
            <a:r>
              <a:rPr lang="fr-FR" sz="3200" dirty="0" smtClean="0">
                <a:solidFill>
                  <a:srgbClr val="00B050"/>
                </a:solidFill>
              </a:rPr>
              <a:t>2</a:t>
            </a:r>
            <a:r>
              <a:rPr lang="fr-FR" sz="3200" baseline="30000" dirty="0" smtClean="0">
                <a:solidFill>
                  <a:srgbClr val="00B050"/>
                </a:solidFill>
              </a:rPr>
              <a:t>ème</a:t>
            </a:r>
            <a:r>
              <a:rPr lang="fr-FR" sz="3200" dirty="0" smtClean="0">
                <a:solidFill>
                  <a:srgbClr val="00B050"/>
                </a:solidFill>
              </a:rPr>
              <a:t> Vice Président</a:t>
            </a:r>
          </a:p>
          <a:p>
            <a:pPr marL="2343150" lvl="4" indent="-514350" algn="l">
              <a:buFont typeface="+mj-lt"/>
              <a:buAutoNum type="arabicPeriod"/>
            </a:pPr>
            <a:r>
              <a:rPr lang="fr-FR" sz="3200" dirty="0" smtClean="0">
                <a:solidFill>
                  <a:srgbClr val="0000FF"/>
                </a:solidFill>
              </a:rPr>
              <a:t>SENNOUR Rabah </a:t>
            </a:r>
            <a:r>
              <a:rPr lang="fr-FR" sz="3200" dirty="0" smtClean="0">
                <a:solidFill>
                  <a:srgbClr val="0000FF"/>
                </a:solidFill>
              </a:rPr>
              <a:t>– </a:t>
            </a:r>
            <a:r>
              <a:rPr lang="fr-FR" sz="3200" dirty="0" smtClean="0">
                <a:solidFill>
                  <a:srgbClr val="00B050"/>
                </a:solidFill>
              </a:rPr>
              <a:t>Secrétaire Général</a:t>
            </a:r>
          </a:p>
          <a:p>
            <a:pPr marL="2343150" lvl="4" indent="-514350" algn="l">
              <a:buFont typeface="+mj-lt"/>
              <a:buAutoNum type="arabicPeriod"/>
            </a:pPr>
            <a:r>
              <a:rPr lang="fr-FR" sz="3200" dirty="0" smtClean="0">
                <a:solidFill>
                  <a:srgbClr val="0000FF"/>
                </a:solidFill>
              </a:rPr>
              <a:t>TENZER </a:t>
            </a:r>
            <a:r>
              <a:rPr lang="fr-FR" sz="3200" dirty="0" err="1" smtClean="0">
                <a:solidFill>
                  <a:srgbClr val="0000FF"/>
                </a:solidFill>
              </a:rPr>
              <a:t>Moh</a:t>
            </a:r>
            <a:r>
              <a:rPr lang="fr-FR" sz="3200" dirty="0" smtClean="0">
                <a:solidFill>
                  <a:srgbClr val="0000FF"/>
                </a:solidFill>
              </a:rPr>
              <a:t> Saïd </a:t>
            </a:r>
            <a:r>
              <a:rPr lang="fr-FR" sz="3200" dirty="0" smtClean="0">
                <a:solidFill>
                  <a:srgbClr val="0000FF"/>
                </a:solidFill>
              </a:rPr>
              <a:t>– </a:t>
            </a:r>
            <a:r>
              <a:rPr lang="fr-FR" sz="3200" dirty="0" smtClean="0">
                <a:solidFill>
                  <a:srgbClr val="00B050"/>
                </a:solidFill>
              </a:rPr>
              <a:t>Secrétaire Adjoint</a:t>
            </a:r>
          </a:p>
          <a:p>
            <a:pPr marL="2343150" lvl="4" indent="-514350" algn="l">
              <a:buFont typeface="+mj-lt"/>
              <a:buAutoNum type="arabicPeriod"/>
            </a:pPr>
            <a:r>
              <a:rPr lang="fr-FR" sz="3200" dirty="0" smtClean="0">
                <a:solidFill>
                  <a:srgbClr val="0000FF"/>
                </a:solidFill>
              </a:rPr>
              <a:t>TOUDJINE Chérif – </a:t>
            </a:r>
            <a:r>
              <a:rPr lang="fr-FR" sz="3200" dirty="0" smtClean="0">
                <a:solidFill>
                  <a:srgbClr val="00B050"/>
                </a:solidFill>
              </a:rPr>
              <a:t>Trésorier Général</a:t>
            </a:r>
          </a:p>
          <a:p>
            <a:pPr marL="2343150" lvl="4" indent="-514350" algn="l">
              <a:buFont typeface="+mj-lt"/>
              <a:buAutoNum type="arabicPeriod"/>
            </a:pPr>
            <a:endParaRPr lang="fr-FR" dirty="0" smtClean="0">
              <a:solidFill>
                <a:srgbClr val="00B050"/>
              </a:solidFill>
            </a:endParaRPr>
          </a:p>
          <a:p>
            <a:pPr lvl="4" algn="l"/>
            <a:endParaRPr lang="fr-FR" dirty="0" smtClean="0">
              <a:solidFill>
                <a:srgbClr val="0000FF"/>
              </a:solidFill>
            </a:endParaRPr>
          </a:p>
          <a:p>
            <a:pPr lvl="4" algn="l"/>
            <a:endParaRPr lang="fr-FR" dirty="0" smtClean="0">
              <a:solidFill>
                <a:srgbClr val="0000FF"/>
              </a:solidFill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0" y="-27384"/>
            <a:ext cx="9144000" cy="14700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chemeClr val="bg1"/>
                </a:solidFill>
              </a:rPr>
              <a:t>COMMUNE DES OUADHIAS</a:t>
            </a:r>
            <a:br>
              <a:rPr lang="fr-FR" dirty="0" smtClean="0">
                <a:solidFill>
                  <a:schemeClr val="bg1"/>
                </a:solidFill>
              </a:rPr>
            </a:br>
            <a:r>
              <a:rPr lang="fr-FR" dirty="0" smtClean="0">
                <a:solidFill>
                  <a:schemeClr val="bg1"/>
                </a:solidFill>
              </a:rPr>
              <a:t>VILLAGE AÏT-ABDELKRIM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79" y="1702549"/>
            <a:ext cx="911352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3600" dirty="0" smtClean="0"/>
              <a:t>MEMBRES </a:t>
            </a:r>
            <a:r>
              <a:rPr lang="fr-FR" sz="3600" dirty="0"/>
              <a:t>DU COMITE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9637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-27384"/>
            <a:ext cx="9144000" cy="14700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>
                <a:solidFill>
                  <a:schemeClr val="bg1"/>
                </a:solidFill>
              </a:rPr>
              <a:t>COMMUNE DES OUADHIAS</a:t>
            </a:r>
            <a:br>
              <a:rPr lang="fr-FR" smtClean="0">
                <a:solidFill>
                  <a:schemeClr val="bg1"/>
                </a:solidFill>
              </a:rPr>
            </a:br>
            <a:r>
              <a:rPr lang="fr-FR" smtClean="0">
                <a:solidFill>
                  <a:schemeClr val="bg1"/>
                </a:solidFill>
              </a:rPr>
              <a:t>COMITE DU VILLAGE AÏT-ABDELKRIM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78" y="1455756"/>
            <a:ext cx="911352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00FF"/>
                </a:solidFill>
              </a:rPr>
              <a:t>OBJECTIFS   RELATIFS  AU  VILLAGE AIT-ABDELKRIM</a:t>
            </a:r>
            <a:endParaRPr lang="fr-FR" sz="2800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528" y="3429000"/>
            <a:ext cx="8676456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just"/>
            <a:r>
              <a:rPr lang="fr-FR" sz="3600" b="1" dirty="0" smtClean="0">
                <a:solidFill>
                  <a:srgbClr val="FF0000"/>
                </a:solidFill>
              </a:rPr>
              <a:t>9.   </a:t>
            </a:r>
            <a:r>
              <a:rPr lang="fr-FR" sz="3600" dirty="0" smtClean="0"/>
              <a:t>Entretien </a:t>
            </a:r>
            <a:r>
              <a:rPr lang="fr-FR" sz="3600" dirty="0"/>
              <a:t>régulier (saisonnier) des sentiers </a:t>
            </a:r>
            <a:r>
              <a:rPr lang="fr-FR" sz="3600" dirty="0" smtClean="0"/>
              <a:t>	champêtres</a:t>
            </a:r>
            <a:r>
              <a:rPr lang="fr-FR" sz="3600" dirty="0"/>
              <a:t>. 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4790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31</a:t>
            </a:fld>
            <a:endParaRPr lang="fr-BE"/>
          </a:p>
        </p:txBody>
      </p:sp>
      <p:pic>
        <p:nvPicPr>
          <p:cNvPr id="15362" name="Picture 2" descr="D:\VILLAGE AIT-ABDELKRIM\PHOTOS VILLAGE\Photo07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0"/>
            <a:ext cx="61206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26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32</a:t>
            </a:fld>
            <a:endParaRPr lang="fr-BE"/>
          </a:p>
        </p:txBody>
      </p:sp>
      <p:pic>
        <p:nvPicPr>
          <p:cNvPr id="19458" name="Picture 2" descr="D:\VILLAGE AIT-ABDELKRIM\PHOTOS VILLAGE\Photo07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59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-27384"/>
            <a:ext cx="9144000" cy="14700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>
                <a:solidFill>
                  <a:schemeClr val="bg1"/>
                </a:solidFill>
              </a:rPr>
              <a:t>COMMUNE DES OUADHIAS</a:t>
            </a:r>
            <a:br>
              <a:rPr lang="fr-FR" smtClean="0">
                <a:solidFill>
                  <a:schemeClr val="bg1"/>
                </a:solidFill>
              </a:rPr>
            </a:br>
            <a:r>
              <a:rPr lang="fr-FR" smtClean="0">
                <a:solidFill>
                  <a:schemeClr val="bg1"/>
                </a:solidFill>
              </a:rPr>
              <a:t>COMITE DU VILLAGE AÏT-ABDELKRIM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78" y="1620089"/>
            <a:ext cx="9113521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000FF"/>
                </a:solidFill>
              </a:rPr>
              <a:t>OBJECTIFS   RELATIFS  AU  VILLAGE AIT-ABDELKRIM</a:t>
            </a:r>
            <a:endParaRPr lang="fr-FR" sz="3200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528" y="2420888"/>
            <a:ext cx="8676456" cy="34163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just"/>
            <a:r>
              <a:rPr lang="fr-FR" sz="3600" b="1" dirty="0" smtClean="0">
                <a:solidFill>
                  <a:srgbClr val="FF0000"/>
                </a:solidFill>
              </a:rPr>
              <a:t>10. </a:t>
            </a:r>
            <a:r>
              <a:rPr lang="fr-FR" sz="3600" dirty="0" smtClean="0"/>
              <a:t>En </a:t>
            </a:r>
            <a:r>
              <a:rPr lang="fr-FR" sz="3600" dirty="0"/>
              <a:t>collaboration avec les services </a:t>
            </a:r>
            <a:r>
              <a:rPr lang="fr-FR" sz="3600" dirty="0" smtClean="0"/>
              <a:t>	concernés </a:t>
            </a:r>
            <a:r>
              <a:rPr lang="fr-FR" sz="3600" dirty="0"/>
              <a:t>(APC - Agriculture- </a:t>
            </a:r>
            <a:r>
              <a:rPr lang="fr-FR" sz="3600" dirty="0" smtClean="0"/>
              <a:t>	hydraulique</a:t>
            </a:r>
            <a:r>
              <a:rPr lang="fr-FR" sz="3600" dirty="0"/>
              <a:t>, forêts) restauration de nos </a:t>
            </a:r>
            <a:r>
              <a:rPr lang="fr-FR" sz="3600" dirty="0" smtClean="0"/>
              <a:t>	sources </a:t>
            </a:r>
            <a:r>
              <a:rPr lang="fr-FR" sz="3600" dirty="0"/>
              <a:t>et fontaines naturelles et </a:t>
            </a:r>
            <a:r>
              <a:rPr lang="fr-FR" sz="3600" dirty="0" smtClean="0"/>
              <a:t>	préservation de ces dernières contre 	toute  source </a:t>
            </a:r>
            <a:r>
              <a:rPr lang="fr-FR" sz="3600" dirty="0"/>
              <a:t>de </a:t>
            </a:r>
            <a:r>
              <a:rPr lang="fr-FR" sz="3600" dirty="0" smtClean="0"/>
              <a:t> pollution  </a:t>
            </a:r>
            <a:endParaRPr lang="fr-FR" sz="3600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27/12/2013</a:t>
            </a:r>
            <a:endParaRPr lang="fr-BE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1378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34</a:t>
            </a:fld>
            <a:endParaRPr lang="fr-BE"/>
          </a:p>
        </p:txBody>
      </p:sp>
      <p:pic>
        <p:nvPicPr>
          <p:cNvPr id="4098" name="Picture 2" descr="D:\VILLAGE AIT-ABDELKRIM\PHOTOS VILLAGE\Photo07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8" y="44624"/>
            <a:ext cx="9016076" cy="676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496" y="44624"/>
            <a:ext cx="2232248" cy="914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>
                <a:solidFill>
                  <a:srgbClr val="FF0000"/>
                </a:solidFill>
              </a:rPr>
              <a:t>TALA</a:t>
            </a:r>
          </a:p>
          <a:p>
            <a:pPr algn="ctr"/>
            <a:r>
              <a:rPr lang="fr-FR" sz="2800" dirty="0" smtClean="0">
                <a:solidFill>
                  <a:srgbClr val="FF0000"/>
                </a:solidFill>
              </a:rPr>
              <a:t>TEFRAOUTH</a:t>
            </a:r>
            <a:endParaRPr lang="fr-FR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73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35</a:t>
            </a:fld>
            <a:endParaRPr lang="fr-BE"/>
          </a:p>
        </p:txBody>
      </p:sp>
      <p:pic>
        <p:nvPicPr>
          <p:cNvPr id="2050" name="Picture 2" descr="D:\VILLAGE AIT-ABDELKRIM\PHOTOS VILLAGE\Photo07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9" y="51320"/>
            <a:ext cx="9016074" cy="676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496" y="44624"/>
            <a:ext cx="2232248" cy="914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>
                <a:solidFill>
                  <a:srgbClr val="FF0000"/>
                </a:solidFill>
              </a:rPr>
              <a:t>TALA</a:t>
            </a:r>
          </a:p>
          <a:p>
            <a:pPr algn="ctr"/>
            <a:r>
              <a:rPr lang="fr-FR" sz="2800" dirty="0" smtClean="0">
                <a:solidFill>
                  <a:srgbClr val="FF0000"/>
                </a:solidFill>
              </a:rPr>
              <a:t>TEFRAOUTH</a:t>
            </a:r>
            <a:endParaRPr lang="fr-FR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59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36</a:t>
            </a:fld>
            <a:endParaRPr lang="fr-BE"/>
          </a:p>
        </p:txBody>
      </p:sp>
      <p:pic>
        <p:nvPicPr>
          <p:cNvPr id="3074" name="Picture 2" descr="D:\VILLAGE AIT-ABDELKRIM\PHOTOS VILLAGE\Photo07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096" y="44624"/>
            <a:ext cx="9148597" cy="686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496" y="44624"/>
            <a:ext cx="2016224" cy="914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TALA </a:t>
            </a:r>
          </a:p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IMEDHRANE</a:t>
            </a:r>
            <a:endParaRPr lang="fr-F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30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37</a:t>
            </a:fld>
            <a:endParaRPr lang="fr-BE"/>
          </a:p>
        </p:txBody>
      </p:sp>
      <p:pic>
        <p:nvPicPr>
          <p:cNvPr id="4099" name="Picture 3" descr="D:\VILLAGE AIT-ABDELKRIM\PHOTOS VILLAGE\Photo07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86" y="44624"/>
            <a:ext cx="9208097" cy="690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496" y="44624"/>
            <a:ext cx="2376264" cy="914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VOUTHAKOUFTH</a:t>
            </a:r>
            <a:endParaRPr lang="fr-F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28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38</a:t>
            </a:fld>
            <a:endParaRPr lang="fr-BE"/>
          </a:p>
        </p:txBody>
      </p:sp>
      <p:pic>
        <p:nvPicPr>
          <p:cNvPr id="5122" name="Picture 2" descr="D:\VILLAGE AIT-ABDELKRIM\PHOTOS VILLAGE\Photo07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3" y="44624"/>
            <a:ext cx="9112085" cy="683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732240" y="44624"/>
            <a:ext cx="2376264" cy="914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rgbClr val="FF0000"/>
                </a:solidFill>
              </a:rPr>
              <a:t>VOUTHAKOUFTH</a:t>
            </a:r>
            <a:endParaRPr lang="fr-F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76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39</a:t>
            </a:fld>
            <a:endParaRPr lang="fr-BE"/>
          </a:p>
        </p:txBody>
      </p:sp>
      <p:pic>
        <p:nvPicPr>
          <p:cNvPr id="6146" name="Picture 2" descr="D:\VILLAGE AIT-ABDELKRIM\PHOTOS VILLAGE\Photo07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020272" y="44624"/>
            <a:ext cx="2123728" cy="914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 smtClean="0">
                <a:solidFill>
                  <a:srgbClr val="FF0000"/>
                </a:solidFill>
              </a:rPr>
              <a:t>EL VIR</a:t>
            </a:r>
          </a:p>
          <a:p>
            <a:pPr algn="ctr"/>
            <a:r>
              <a:rPr lang="fr-FR" sz="3200" dirty="0" smtClean="0">
                <a:solidFill>
                  <a:srgbClr val="FF0000"/>
                </a:solidFill>
              </a:rPr>
              <a:t> TADARTH</a:t>
            </a:r>
            <a:endParaRPr lang="fr-FR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40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0" y="1988840"/>
            <a:ext cx="9144000" cy="4725144"/>
          </a:xfrm>
        </p:spPr>
        <p:txBody>
          <a:bodyPr>
            <a:noAutofit/>
          </a:bodyPr>
          <a:lstStyle/>
          <a:p>
            <a:pPr marL="2343150" lvl="4" indent="-514350" algn="l">
              <a:buFont typeface="+mj-lt"/>
              <a:buAutoNum type="arabicPeriod"/>
            </a:pPr>
            <a:endParaRPr lang="fr-FR" sz="3200" dirty="0" smtClean="0">
              <a:solidFill>
                <a:srgbClr val="0000FF"/>
              </a:solidFill>
            </a:endParaRPr>
          </a:p>
          <a:p>
            <a:pPr marL="2343150" lvl="4" indent="-514350" algn="l">
              <a:buAutoNum type="arabicPeriod" startAt="7"/>
            </a:pPr>
            <a:r>
              <a:rPr lang="fr-FR" sz="3200" dirty="0" smtClean="0">
                <a:solidFill>
                  <a:srgbClr val="0000FF"/>
                </a:solidFill>
              </a:rPr>
              <a:t>TOUDJINE Salah – </a:t>
            </a:r>
            <a:r>
              <a:rPr lang="fr-FR" sz="3200" dirty="0" smtClean="0">
                <a:solidFill>
                  <a:srgbClr val="00B050"/>
                </a:solidFill>
              </a:rPr>
              <a:t>Trésorier Adjoint</a:t>
            </a:r>
          </a:p>
          <a:p>
            <a:pPr marL="2343150" lvl="4" indent="-514350" algn="l">
              <a:buAutoNum type="arabicPeriod" startAt="7"/>
            </a:pPr>
            <a:r>
              <a:rPr lang="fr-FR" sz="3200" dirty="0" smtClean="0">
                <a:solidFill>
                  <a:srgbClr val="0000FF"/>
                </a:solidFill>
              </a:rPr>
              <a:t>RASSOUL Rachid </a:t>
            </a:r>
            <a:r>
              <a:rPr lang="fr-FR" sz="3200" dirty="0" smtClean="0">
                <a:solidFill>
                  <a:srgbClr val="00B050"/>
                </a:solidFill>
              </a:rPr>
              <a:t>– Assesseur</a:t>
            </a:r>
          </a:p>
          <a:p>
            <a:pPr marL="2343150" lvl="4" indent="-514350" algn="l">
              <a:buAutoNum type="arabicPeriod" startAt="7"/>
            </a:pPr>
            <a:r>
              <a:rPr lang="fr-FR" sz="3200" dirty="0" smtClean="0">
                <a:solidFill>
                  <a:srgbClr val="0000FF"/>
                </a:solidFill>
              </a:rPr>
              <a:t>SENNOUR Md </a:t>
            </a:r>
            <a:r>
              <a:rPr lang="fr-FR" sz="3200" dirty="0" err="1" smtClean="0">
                <a:solidFill>
                  <a:srgbClr val="0000FF"/>
                </a:solidFill>
              </a:rPr>
              <a:t>Ouamar</a:t>
            </a:r>
            <a:r>
              <a:rPr lang="fr-FR" sz="3200" dirty="0" smtClean="0">
                <a:solidFill>
                  <a:srgbClr val="0000FF"/>
                </a:solidFill>
              </a:rPr>
              <a:t> </a:t>
            </a:r>
            <a:r>
              <a:rPr lang="fr-FR" sz="3200" dirty="0" smtClean="0">
                <a:solidFill>
                  <a:srgbClr val="00B050"/>
                </a:solidFill>
              </a:rPr>
              <a:t>– Assesseur</a:t>
            </a:r>
          </a:p>
          <a:p>
            <a:pPr marL="2343150" lvl="4" indent="-514350" algn="l">
              <a:buAutoNum type="arabicPeriod" startAt="7"/>
            </a:pPr>
            <a:r>
              <a:rPr lang="fr-FR" sz="3200" dirty="0" smtClean="0">
                <a:solidFill>
                  <a:srgbClr val="0000FF"/>
                </a:solidFill>
              </a:rPr>
              <a:t>  OUZAR Md </a:t>
            </a:r>
            <a:r>
              <a:rPr lang="fr-FR" sz="3200" dirty="0" err="1" smtClean="0">
                <a:solidFill>
                  <a:srgbClr val="0000FF"/>
                </a:solidFill>
              </a:rPr>
              <a:t>Oul</a:t>
            </a:r>
            <a:r>
              <a:rPr lang="fr-FR" sz="3200" dirty="0" smtClean="0">
                <a:solidFill>
                  <a:srgbClr val="0000FF"/>
                </a:solidFill>
              </a:rPr>
              <a:t> Mouloud </a:t>
            </a:r>
            <a:r>
              <a:rPr lang="fr-FR" sz="3200" dirty="0" smtClean="0">
                <a:solidFill>
                  <a:srgbClr val="00B050"/>
                </a:solidFill>
              </a:rPr>
              <a:t>– Assesseur</a:t>
            </a:r>
          </a:p>
          <a:p>
            <a:pPr marL="2343150" lvl="4" indent="-514350" algn="l">
              <a:buAutoNum type="arabicPeriod" startAt="7"/>
            </a:pPr>
            <a:r>
              <a:rPr lang="fr-FR" sz="3200" dirty="0" smtClean="0">
                <a:solidFill>
                  <a:srgbClr val="0000FF"/>
                </a:solidFill>
              </a:rPr>
              <a:t>  TOUADI </a:t>
            </a:r>
            <a:r>
              <a:rPr lang="fr-FR" sz="3200" dirty="0" err="1" smtClean="0">
                <a:solidFill>
                  <a:srgbClr val="0000FF"/>
                </a:solidFill>
              </a:rPr>
              <a:t>Smail</a:t>
            </a:r>
            <a:r>
              <a:rPr lang="fr-FR" sz="3200" dirty="0" smtClean="0">
                <a:solidFill>
                  <a:srgbClr val="0000FF"/>
                </a:solidFill>
              </a:rPr>
              <a:t> </a:t>
            </a:r>
            <a:r>
              <a:rPr lang="fr-FR" sz="3200" dirty="0" smtClean="0">
                <a:solidFill>
                  <a:srgbClr val="00B050"/>
                </a:solidFill>
              </a:rPr>
              <a:t>– Assesseur </a:t>
            </a:r>
          </a:p>
          <a:p>
            <a:pPr marL="2343150" lvl="4" indent="-514350" algn="l">
              <a:buAutoNum type="arabicPeriod" startAt="7"/>
            </a:pPr>
            <a:r>
              <a:rPr lang="fr-FR" sz="3200" dirty="0" smtClean="0">
                <a:solidFill>
                  <a:srgbClr val="0000FF"/>
                </a:solidFill>
              </a:rPr>
              <a:t>  SENNOUR Hocine </a:t>
            </a:r>
            <a:r>
              <a:rPr lang="fr-FR" sz="3200" dirty="0" smtClean="0">
                <a:solidFill>
                  <a:srgbClr val="00B050"/>
                </a:solidFill>
              </a:rPr>
              <a:t>- Assesseur</a:t>
            </a:r>
          </a:p>
          <a:p>
            <a:pPr marL="2343150" lvl="4" indent="-514350" algn="l">
              <a:buFont typeface="+mj-lt"/>
              <a:buAutoNum type="arabicPeriod"/>
            </a:pPr>
            <a:endParaRPr lang="fr-FR" sz="3200" dirty="0" smtClean="0">
              <a:solidFill>
                <a:srgbClr val="00B050"/>
              </a:solidFill>
            </a:endParaRPr>
          </a:p>
          <a:p>
            <a:pPr lvl="4" algn="l"/>
            <a:endParaRPr lang="fr-FR" sz="3200" dirty="0" smtClean="0">
              <a:solidFill>
                <a:srgbClr val="0000FF"/>
              </a:solidFill>
            </a:endParaRPr>
          </a:p>
          <a:p>
            <a:pPr lvl="4" algn="l"/>
            <a:endParaRPr lang="fr-FR" sz="3200" dirty="0" smtClean="0">
              <a:solidFill>
                <a:srgbClr val="0000FF"/>
              </a:solidFill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0" y="-27384"/>
            <a:ext cx="9144000" cy="14700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chemeClr val="bg1"/>
                </a:solidFill>
              </a:rPr>
              <a:t>COMMUNE DES OUADHIAS</a:t>
            </a:r>
            <a:br>
              <a:rPr lang="fr-FR" dirty="0" smtClean="0">
                <a:solidFill>
                  <a:schemeClr val="bg1"/>
                </a:solidFill>
              </a:rPr>
            </a:br>
            <a:r>
              <a:rPr lang="fr-FR" dirty="0" smtClean="0">
                <a:solidFill>
                  <a:schemeClr val="bg1"/>
                </a:solidFill>
              </a:rPr>
              <a:t>VILLAGE AÏT-ABDELKRIM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79" y="1702549"/>
            <a:ext cx="911352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3600" b="1" dirty="0" smtClean="0"/>
              <a:t>MEMBRES </a:t>
            </a:r>
            <a:r>
              <a:rPr lang="fr-FR" sz="3600" b="1" dirty="0"/>
              <a:t>DU COMITE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4766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40</a:t>
            </a:fld>
            <a:endParaRPr lang="fr-BE"/>
          </a:p>
        </p:txBody>
      </p:sp>
      <p:pic>
        <p:nvPicPr>
          <p:cNvPr id="7170" name="Picture 2" descr="D:\VILLAGE AIT-ABDELKRIM\PHOTOS VILLAGE\Photo07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496" y="44624"/>
            <a:ext cx="2160240" cy="914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 smtClean="0">
                <a:solidFill>
                  <a:srgbClr val="FF0000"/>
                </a:solidFill>
              </a:rPr>
              <a:t>MENAYEM</a:t>
            </a:r>
            <a:endParaRPr lang="fr-FR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45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41</a:t>
            </a:fld>
            <a:endParaRPr lang="fr-BE"/>
          </a:p>
        </p:txBody>
      </p:sp>
      <p:pic>
        <p:nvPicPr>
          <p:cNvPr id="8194" name="Picture 2" descr="D:\VILLAGE AIT-ABDELKRIM\PHOTOS VILLAGE\Photo07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496" y="44624"/>
            <a:ext cx="2160240" cy="914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 smtClean="0">
                <a:solidFill>
                  <a:srgbClr val="FF0000"/>
                </a:solidFill>
              </a:rPr>
              <a:t>MENAYEM</a:t>
            </a:r>
            <a:endParaRPr lang="fr-FR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42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42</a:t>
            </a:fld>
            <a:endParaRPr lang="fr-BE"/>
          </a:p>
        </p:txBody>
      </p:sp>
      <p:pic>
        <p:nvPicPr>
          <p:cNvPr id="9218" name="Picture 2" descr="D:\VILLAGE AIT-ABDELKRIM\PHOTOS VILLAGE\Photo07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496" y="44624"/>
            <a:ext cx="2160240" cy="914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 smtClean="0">
                <a:solidFill>
                  <a:srgbClr val="FF0000"/>
                </a:solidFill>
              </a:rPr>
              <a:t>MENAYEM</a:t>
            </a:r>
            <a:endParaRPr lang="fr-FR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86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-27384"/>
            <a:ext cx="9144000" cy="14700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>
                <a:solidFill>
                  <a:schemeClr val="bg1"/>
                </a:solidFill>
              </a:rPr>
              <a:t>COMMUNE DES OUADHIAS</a:t>
            </a:r>
            <a:br>
              <a:rPr lang="fr-FR" smtClean="0">
                <a:solidFill>
                  <a:schemeClr val="bg1"/>
                </a:solidFill>
              </a:rPr>
            </a:br>
            <a:r>
              <a:rPr lang="fr-FR" smtClean="0">
                <a:solidFill>
                  <a:schemeClr val="bg1"/>
                </a:solidFill>
              </a:rPr>
              <a:t>COMITE DU VILLAGE AÏT-ABDELKRIM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78" y="1609636"/>
            <a:ext cx="9113521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000FF"/>
                </a:solidFill>
              </a:rPr>
              <a:t>OBJECTIFS   RELATIFS  AU  VILLAGE AIT-ABDELKRIM</a:t>
            </a:r>
            <a:endParaRPr lang="fr-FR" sz="3200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528" y="2420888"/>
            <a:ext cx="8676456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fr-FR" sz="3600" b="1" dirty="0" smtClean="0">
                <a:solidFill>
                  <a:srgbClr val="FF0000"/>
                </a:solidFill>
              </a:rPr>
              <a:t>11.  </a:t>
            </a:r>
            <a:r>
              <a:rPr lang="fr-FR" sz="3600" dirty="0" smtClean="0"/>
              <a:t>Renforcement </a:t>
            </a:r>
            <a:r>
              <a:rPr lang="fr-FR" sz="3600" dirty="0"/>
              <a:t>et entretien de l’éclairage </a:t>
            </a:r>
            <a:r>
              <a:rPr lang="fr-FR" sz="3600" dirty="0" smtClean="0"/>
              <a:t>	public</a:t>
            </a:r>
            <a:r>
              <a:rPr lang="fr-FR" sz="3600" dirty="0"/>
              <a:t>.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27/12/2013</a:t>
            </a:r>
            <a:endParaRPr lang="fr-BE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43</a:t>
            </a:fld>
            <a:endParaRPr lang="fr-BE"/>
          </a:p>
        </p:txBody>
      </p:sp>
      <p:sp>
        <p:nvSpPr>
          <p:cNvPr id="11" name="Rectangle 10"/>
          <p:cNvSpPr/>
          <p:nvPr/>
        </p:nvSpPr>
        <p:spPr>
          <a:xfrm>
            <a:off x="323528" y="3812847"/>
            <a:ext cx="8676456" cy="175432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just"/>
            <a:r>
              <a:rPr lang="fr-FR" sz="3600" b="1" dirty="0" smtClean="0">
                <a:solidFill>
                  <a:srgbClr val="FF0000"/>
                </a:solidFill>
              </a:rPr>
              <a:t>12.   </a:t>
            </a:r>
            <a:r>
              <a:rPr lang="fr-FR" sz="3600" dirty="0" smtClean="0"/>
              <a:t>Acquisition </a:t>
            </a:r>
            <a:r>
              <a:rPr lang="fr-FR" sz="3600" dirty="0"/>
              <a:t>de matériels &amp; équipements </a:t>
            </a:r>
            <a:r>
              <a:rPr lang="fr-FR" sz="3600" dirty="0" smtClean="0"/>
              <a:t>	utilitaires </a:t>
            </a:r>
            <a:r>
              <a:rPr lang="fr-FR" sz="3600" dirty="0"/>
              <a:t>au profit </a:t>
            </a:r>
            <a:r>
              <a:rPr lang="fr-FR" sz="3600" dirty="0" smtClean="0"/>
              <a:t>du village et qui sera 	mis à disposition de toute la collectivité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426100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-27384"/>
            <a:ext cx="9144000" cy="14700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>
                <a:solidFill>
                  <a:schemeClr val="bg1"/>
                </a:solidFill>
              </a:rPr>
              <a:t>COMMUNE DES OUADHIAS</a:t>
            </a:r>
            <a:br>
              <a:rPr lang="fr-FR" smtClean="0">
                <a:solidFill>
                  <a:schemeClr val="bg1"/>
                </a:solidFill>
              </a:rPr>
            </a:br>
            <a:r>
              <a:rPr lang="fr-FR" smtClean="0">
                <a:solidFill>
                  <a:schemeClr val="bg1"/>
                </a:solidFill>
              </a:rPr>
              <a:t>COMITE DU VILLAGE AÏT-ABDELKRIM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78" y="1692097"/>
            <a:ext cx="9113521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000FF"/>
                </a:solidFill>
              </a:rPr>
              <a:t>OBJECTIFS   RELATIFS  AU  VILLAGE AIT-ABDELKRIM</a:t>
            </a:r>
            <a:endParaRPr lang="fr-FR" sz="3200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528" y="2660719"/>
            <a:ext cx="8676456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just"/>
            <a:r>
              <a:rPr lang="fr-FR" sz="3600" b="1" dirty="0" smtClean="0">
                <a:solidFill>
                  <a:srgbClr val="FF0000"/>
                </a:solidFill>
              </a:rPr>
              <a:t>13. </a:t>
            </a:r>
            <a:r>
              <a:rPr lang="fr-FR" sz="3600" dirty="0"/>
              <a:t> </a:t>
            </a:r>
            <a:r>
              <a:rPr lang="fr-FR" sz="3600" dirty="0" smtClean="0"/>
              <a:t>Acquisition d’un  terrain pour création 	d’un  cimetière  public</a:t>
            </a:r>
            <a:endParaRPr lang="fr-FR" sz="3600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27/12/2013</a:t>
            </a:r>
            <a:endParaRPr lang="fr-BE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44</a:t>
            </a:fld>
            <a:endParaRPr lang="fr-BE"/>
          </a:p>
        </p:txBody>
      </p:sp>
      <p:sp>
        <p:nvSpPr>
          <p:cNvPr id="11" name="Rectangle 10"/>
          <p:cNvSpPr/>
          <p:nvPr/>
        </p:nvSpPr>
        <p:spPr>
          <a:xfrm>
            <a:off x="475928" y="4266962"/>
            <a:ext cx="8676456" cy="175432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just"/>
            <a:r>
              <a:rPr lang="fr-FR" sz="3600" b="1" dirty="0" smtClean="0">
                <a:solidFill>
                  <a:srgbClr val="FF0000"/>
                </a:solidFill>
              </a:rPr>
              <a:t>14. </a:t>
            </a:r>
            <a:r>
              <a:rPr lang="fr-FR" sz="3600" dirty="0" smtClean="0"/>
              <a:t>Réfection </a:t>
            </a:r>
            <a:r>
              <a:rPr lang="fr-FR" sz="3600" dirty="0"/>
              <a:t>et/ou consolidation des </a:t>
            </a:r>
            <a:r>
              <a:rPr lang="fr-FR" sz="3600" dirty="0" smtClean="0"/>
              <a:t>	clôtures </a:t>
            </a:r>
            <a:r>
              <a:rPr lang="fr-FR" sz="3600" dirty="0"/>
              <a:t>de tous les cimetières du village </a:t>
            </a:r>
            <a:r>
              <a:rPr lang="fr-FR" sz="3600" dirty="0" smtClean="0"/>
              <a:t>	et </a:t>
            </a:r>
            <a:r>
              <a:rPr lang="fr-FR" sz="3600" dirty="0"/>
              <a:t>plantation d’arbres à leur périphérie.</a:t>
            </a:r>
          </a:p>
        </p:txBody>
      </p:sp>
    </p:spTree>
    <p:extLst>
      <p:ext uri="{BB962C8B-B14F-4D97-AF65-F5344CB8AC3E}">
        <p14:creationId xmlns:p14="http://schemas.microsoft.com/office/powerpoint/2010/main" val="39059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45</a:t>
            </a:fld>
            <a:endParaRPr lang="fr-BE"/>
          </a:p>
        </p:txBody>
      </p:sp>
      <p:pic>
        <p:nvPicPr>
          <p:cNvPr id="10243" name="Picture 3" descr="D:\VILLAGE AIT-ABDELKRIM\PHOTOS VILLAGE\Photo07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9016075" cy="676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76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-27384"/>
            <a:ext cx="9144000" cy="14700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>
                <a:solidFill>
                  <a:schemeClr val="bg1"/>
                </a:solidFill>
              </a:rPr>
              <a:t>COMMUNE DES OUADHIAS</a:t>
            </a:r>
            <a:br>
              <a:rPr lang="fr-FR" smtClean="0">
                <a:solidFill>
                  <a:schemeClr val="bg1"/>
                </a:solidFill>
              </a:rPr>
            </a:br>
            <a:r>
              <a:rPr lang="fr-FR" smtClean="0">
                <a:solidFill>
                  <a:schemeClr val="bg1"/>
                </a:solidFill>
              </a:rPr>
              <a:t>COMITE DU VILLAGE AÏT-ABDELKRIM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78" y="1620089"/>
            <a:ext cx="9113521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000FF"/>
                </a:solidFill>
              </a:rPr>
              <a:t>OBJECTIFS   RELATIFS  AU  VILLAGE AIT-ABDELKRIM</a:t>
            </a:r>
            <a:endParaRPr lang="fr-FR" sz="3200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528" y="2638653"/>
            <a:ext cx="8676456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fr-FR" sz="3600" b="1" dirty="0" smtClean="0">
                <a:solidFill>
                  <a:srgbClr val="FF0000"/>
                </a:solidFill>
              </a:rPr>
              <a:t>15.    </a:t>
            </a:r>
            <a:r>
              <a:rPr lang="fr-FR" sz="3600" dirty="0" smtClean="0"/>
              <a:t>Implantation </a:t>
            </a:r>
            <a:r>
              <a:rPr lang="fr-FR" sz="3600" dirty="0"/>
              <a:t>d’un abribus à </a:t>
            </a:r>
            <a:r>
              <a:rPr lang="fr-FR" sz="3600" dirty="0" err="1" smtClean="0"/>
              <a:t>Tighilt</a:t>
            </a:r>
            <a:r>
              <a:rPr lang="fr-FR" sz="3600" dirty="0">
                <a:solidFill>
                  <a:srgbClr val="FF0000"/>
                </a:solidFill>
              </a:rPr>
              <a:t> 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27/12/2013</a:t>
            </a:r>
            <a:endParaRPr lang="fr-BE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46</a:t>
            </a:fld>
            <a:endParaRPr lang="fr-BE"/>
          </a:p>
        </p:txBody>
      </p:sp>
      <p:sp>
        <p:nvSpPr>
          <p:cNvPr id="11" name="Rectangle 10"/>
          <p:cNvSpPr/>
          <p:nvPr/>
        </p:nvSpPr>
        <p:spPr>
          <a:xfrm>
            <a:off x="288032" y="3947572"/>
            <a:ext cx="8676456" cy="156966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fr-FR" sz="3200" b="1" dirty="0" smtClean="0">
                <a:solidFill>
                  <a:srgbClr val="FF0000"/>
                </a:solidFill>
              </a:rPr>
              <a:t>16.     </a:t>
            </a:r>
            <a:r>
              <a:rPr lang="fr-FR" sz="3200" dirty="0" smtClean="0"/>
              <a:t>Construction </a:t>
            </a:r>
            <a:r>
              <a:rPr lang="fr-FR" sz="3200" dirty="0"/>
              <a:t>d’une stèle </a:t>
            </a:r>
            <a:r>
              <a:rPr lang="fr-FR" sz="3200" dirty="0" smtClean="0"/>
              <a:t>	commémorative 	à </a:t>
            </a:r>
            <a:r>
              <a:rPr lang="fr-FR" sz="3200" dirty="0" err="1"/>
              <a:t>Tighilt</a:t>
            </a:r>
            <a:r>
              <a:rPr lang="fr-FR" sz="3200" dirty="0"/>
              <a:t> qui </a:t>
            </a:r>
            <a:r>
              <a:rPr lang="fr-FR" sz="3200" dirty="0" smtClean="0"/>
              <a:t>	regroupera </a:t>
            </a:r>
            <a:r>
              <a:rPr lang="fr-FR" sz="3200" dirty="0"/>
              <a:t>tous les noms de </a:t>
            </a:r>
            <a:r>
              <a:rPr lang="fr-FR" sz="3200" dirty="0" smtClean="0"/>
              <a:t>	nos 	glorieux </a:t>
            </a:r>
            <a:r>
              <a:rPr lang="fr-FR" sz="3200" dirty="0"/>
              <a:t>martyrs de la révolution</a:t>
            </a:r>
            <a:r>
              <a:rPr lang="fr-FR" sz="3200" dirty="0" smtClean="0"/>
              <a:t>.</a:t>
            </a:r>
            <a:r>
              <a:rPr lang="fr-FR" sz="3200" dirty="0">
                <a:solidFill>
                  <a:srgbClr val="FF0000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9941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47</a:t>
            </a:fld>
            <a:endParaRPr lang="fr-BE"/>
          </a:p>
        </p:txBody>
      </p:sp>
      <p:pic>
        <p:nvPicPr>
          <p:cNvPr id="12290" name="Picture 2" descr="D:\VILLAGE AIT-ABDELKRIM\PHOTOS VILLAGE\PHOTOS PRISE PAR ALI\Photo08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04048" y="44624"/>
            <a:ext cx="1944216" cy="914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EMPLACEMENT</a:t>
            </a:r>
          </a:p>
          <a:p>
            <a:pPr algn="ctr"/>
            <a:r>
              <a:rPr lang="fr-FR" b="1" dirty="0" smtClean="0">
                <a:solidFill>
                  <a:srgbClr val="FF0000"/>
                </a:solidFill>
              </a:rPr>
              <a:t>ENVISAGE POUR LA  STELE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6084168" y="959024"/>
            <a:ext cx="1728192" cy="1389856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734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48</a:t>
            </a:fld>
            <a:endParaRPr lang="fr-BE"/>
          </a:p>
        </p:txBody>
      </p:sp>
      <p:pic>
        <p:nvPicPr>
          <p:cNvPr id="13314" name="Picture 2" descr="D:\VILLAGE AIT-ABDELKRIM\PHOTOS VILLAGE\PHOTOS PRISE PAR ALI\Photo08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35896" y="44624"/>
            <a:ext cx="1944216" cy="914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EMPLACEMENT</a:t>
            </a:r>
          </a:p>
          <a:p>
            <a:pPr algn="ctr"/>
            <a:r>
              <a:rPr lang="fr-FR" b="1" dirty="0" smtClean="0">
                <a:solidFill>
                  <a:srgbClr val="FF0000"/>
                </a:solidFill>
              </a:rPr>
              <a:t>ENVISAGE POUR LA  STELE</a:t>
            </a:r>
            <a:endParaRPr lang="fr-FR" b="1" dirty="0">
              <a:solidFill>
                <a:srgbClr val="FF0000"/>
              </a:solidFill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4716016" y="959024"/>
            <a:ext cx="1584176" cy="1101824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236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-27384"/>
            <a:ext cx="9144000" cy="14700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chemeClr val="bg1"/>
                </a:solidFill>
              </a:rPr>
              <a:t>COMMUNE DES OUADHIAS</a:t>
            </a:r>
            <a:br>
              <a:rPr lang="fr-FR" dirty="0" smtClean="0">
                <a:solidFill>
                  <a:schemeClr val="bg1"/>
                </a:solidFill>
              </a:rPr>
            </a:br>
            <a:r>
              <a:rPr lang="fr-FR" dirty="0" smtClean="0">
                <a:solidFill>
                  <a:schemeClr val="bg1"/>
                </a:solidFill>
              </a:rPr>
              <a:t>COMITE DU VILLAGE AÏT-ABDELKRIM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78" y="1692097"/>
            <a:ext cx="9113521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000FF"/>
                </a:solidFill>
              </a:rPr>
              <a:t>OBJECTIFS   RELATIFS  AU  VILLAGE AIT-ABDELKRIM</a:t>
            </a:r>
            <a:endParaRPr lang="fr-FR" sz="3200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528" y="3114834"/>
            <a:ext cx="8676456" cy="175432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just"/>
            <a:r>
              <a:rPr lang="fr-FR" sz="3600" b="1" dirty="0" smtClean="0">
                <a:solidFill>
                  <a:srgbClr val="FF0000"/>
                </a:solidFill>
              </a:rPr>
              <a:t>17.   </a:t>
            </a:r>
            <a:r>
              <a:rPr lang="fr-FR" sz="3600" dirty="0" smtClean="0"/>
              <a:t>Déplacement </a:t>
            </a:r>
            <a:r>
              <a:rPr lang="fr-FR" sz="3600" dirty="0"/>
              <a:t>en un lieu approprié de la </a:t>
            </a:r>
            <a:r>
              <a:rPr lang="fr-FR" sz="3600" dirty="0" smtClean="0"/>
              <a:t>	stèle </a:t>
            </a:r>
            <a:r>
              <a:rPr lang="fr-FR" sz="3600" dirty="0"/>
              <a:t>commémorative  de </a:t>
            </a:r>
            <a:r>
              <a:rPr lang="fr-FR" sz="3600" dirty="0" err="1"/>
              <a:t>Annar</a:t>
            </a:r>
            <a:r>
              <a:rPr lang="fr-FR" sz="3600" dirty="0"/>
              <a:t> Tala </a:t>
            </a:r>
            <a:r>
              <a:rPr lang="fr-FR" sz="3600" dirty="0" smtClean="0"/>
              <a:t>	(dégradée </a:t>
            </a:r>
            <a:r>
              <a:rPr lang="fr-FR" sz="3600" dirty="0"/>
              <a:t>par le passé). 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27/12/2013</a:t>
            </a:r>
            <a:endParaRPr lang="fr-BE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4815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-27384"/>
            <a:ext cx="9144000" cy="14700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>
                <a:solidFill>
                  <a:schemeClr val="bg1"/>
                </a:solidFill>
              </a:rPr>
              <a:t>COMMUNE DES OUADHIAS</a:t>
            </a:r>
            <a:br>
              <a:rPr lang="fr-FR" smtClean="0">
                <a:solidFill>
                  <a:schemeClr val="bg1"/>
                </a:solidFill>
              </a:rPr>
            </a:br>
            <a:r>
              <a:rPr lang="fr-FR" smtClean="0">
                <a:solidFill>
                  <a:schemeClr val="bg1"/>
                </a:solidFill>
              </a:rPr>
              <a:t>COMITE DU VILLAGE AÏT-ABDELKRIM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78" y="1609636"/>
            <a:ext cx="9113521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000FF"/>
                </a:solidFill>
              </a:rPr>
              <a:t>OBJECTIFS   RELATIFS  AU  VILLAGE AIT-ABDELKRIM</a:t>
            </a:r>
            <a:endParaRPr lang="fr-FR" sz="3200" b="1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2983592"/>
            <a:ext cx="86409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fr-FR" sz="2800" b="1" dirty="0" smtClean="0">
                <a:solidFill>
                  <a:srgbClr val="FF0000"/>
                </a:solidFill>
              </a:rPr>
              <a:t>1.   </a:t>
            </a:r>
            <a:r>
              <a:rPr lang="fr-FR" sz="2800" dirty="0" smtClean="0"/>
              <a:t>Edification </a:t>
            </a:r>
            <a:r>
              <a:rPr lang="fr-FR" sz="2800" dirty="0"/>
              <a:t>d’un siège à </a:t>
            </a:r>
            <a:r>
              <a:rPr lang="fr-FR" sz="2800" dirty="0" err="1"/>
              <a:t>Annar</a:t>
            </a:r>
            <a:r>
              <a:rPr lang="fr-FR" sz="2800" dirty="0"/>
              <a:t> Tala en R+2  où seront </a:t>
            </a:r>
            <a:r>
              <a:rPr lang="fr-FR" sz="2800" dirty="0" smtClean="0"/>
              <a:t>	aménagés</a:t>
            </a:r>
            <a:r>
              <a:rPr lang="fr-FR" sz="2800" dirty="0"/>
              <a:t> : bureau, deux grandes salles  </a:t>
            </a:r>
            <a:r>
              <a:rPr lang="fr-FR" sz="2800" dirty="0" smtClean="0"/>
              <a:t>	multifonctionnelles </a:t>
            </a:r>
            <a:r>
              <a:rPr lang="fr-FR" sz="2800" dirty="0"/>
              <a:t>: fêtes, deuils, animation </a:t>
            </a:r>
            <a:r>
              <a:rPr lang="fr-FR" sz="2800" dirty="0" smtClean="0"/>
              <a:t>	culturelle</a:t>
            </a:r>
            <a:r>
              <a:rPr lang="fr-FR" sz="2800" dirty="0"/>
              <a:t>, réunions, éducation, cuisine, sanitaires </a:t>
            </a:r>
            <a:r>
              <a:rPr lang="fr-FR" sz="2800" dirty="0" smtClean="0"/>
              <a:t>	pour </a:t>
            </a:r>
            <a:r>
              <a:rPr lang="fr-FR" sz="2800" dirty="0"/>
              <a:t>femmes et hommes, et locaux  pour tout le </a:t>
            </a:r>
            <a:r>
              <a:rPr lang="fr-FR" sz="2800" dirty="0" smtClean="0"/>
              <a:t>	matériel </a:t>
            </a:r>
            <a:r>
              <a:rPr lang="fr-FR" sz="2800" dirty="0"/>
              <a:t>du village</a:t>
            </a:r>
            <a:r>
              <a:rPr lang="fr-FR" sz="2800" dirty="0" smtClean="0"/>
              <a:t>…</a:t>
            </a:r>
            <a:r>
              <a:rPr lang="fr-FR" sz="2800" dirty="0"/>
              <a:t> 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3374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50</a:t>
            </a:fld>
            <a:endParaRPr lang="fr-BE"/>
          </a:p>
        </p:txBody>
      </p:sp>
      <p:pic>
        <p:nvPicPr>
          <p:cNvPr id="11267" name="Picture 3" descr="D:\VILLAGE AIT-ABDELKRIM\PHOTOS VILLAGE\PHOTOS ANNAR TALA\Photo07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8" y="44624"/>
            <a:ext cx="9016073" cy="676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63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VILLAGE AIT-ABDELKRIM\PHOTOS ANNAR TALA\Photo07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2" y="22292"/>
            <a:ext cx="9112085" cy="683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330008" y="44624"/>
            <a:ext cx="1706488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EMPLACEMENT</a:t>
            </a:r>
          </a:p>
          <a:p>
            <a:pPr algn="ctr"/>
            <a:r>
              <a:rPr lang="fr-FR" dirty="0" smtClean="0">
                <a:solidFill>
                  <a:srgbClr val="FF0000"/>
                </a:solidFill>
              </a:rPr>
              <a:t>NOUVELLE STELE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4" name="Connecteur droit avec flèche 3"/>
          <p:cNvCxnSpPr/>
          <p:nvPr/>
        </p:nvCxnSpPr>
        <p:spPr>
          <a:xfrm flipH="1">
            <a:off x="5292080" y="980728"/>
            <a:ext cx="2066528" cy="1126976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190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-27384"/>
            <a:ext cx="9144000" cy="14700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>
                <a:solidFill>
                  <a:schemeClr val="bg1"/>
                </a:solidFill>
              </a:rPr>
              <a:t>COMMUNE DES OUADHIAS</a:t>
            </a:r>
            <a:br>
              <a:rPr lang="fr-FR" smtClean="0">
                <a:solidFill>
                  <a:schemeClr val="bg1"/>
                </a:solidFill>
              </a:rPr>
            </a:br>
            <a:r>
              <a:rPr lang="fr-FR" smtClean="0">
                <a:solidFill>
                  <a:schemeClr val="bg1"/>
                </a:solidFill>
              </a:rPr>
              <a:t>COMITE DU VILLAGE AÏT-ABDELKRIM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78" y="1609636"/>
            <a:ext cx="9113521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000FF"/>
                </a:solidFill>
              </a:rPr>
              <a:t>OBJECTIFS   RELATIFS  AU  VILLAGE AIT-ABDELKRIM</a:t>
            </a:r>
            <a:endParaRPr lang="fr-FR" sz="3200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528" y="2420888"/>
            <a:ext cx="8676456" cy="230832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just"/>
            <a:r>
              <a:rPr lang="fr-FR" sz="3600" b="1" dirty="0" smtClean="0">
                <a:solidFill>
                  <a:srgbClr val="FF0000"/>
                </a:solidFill>
              </a:rPr>
              <a:t>18. </a:t>
            </a:r>
            <a:r>
              <a:rPr lang="fr-FR" sz="3600" dirty="0"/>
              <a:t>Implantation d’un autre abribus à </a:t>
            </a:r>
            <a:r>
              <a:rPr lang="fr-FR" sz="3600" dirty="0" err="1"/>
              <a:t>Annar</a:t>
            </a:r>
            <a:r>
              <a:rPr lang="fr-FR" sz="3600" dirty="0"/>
              <a:t> </a:t>
            </a:r>
            <a:r>
              <a:rPr lang="fr-FR" sz="3600" dirty="0" smtClean="0"/>
              <a:t>	Tala </a:t>
            </a:r>
            <a:r>
              <a:rPr lang="fr-FR" sz="3600" dirty="0"/>
              <a:t>(Faire le nécessaire avec les services </a:t>
            </a:r>
            <a:r>
              <a:rPr lang="fr-FR" sz="3600" dirty="0" smtClean="0"/>
              <a:t>	concernés </a:t>
            </a:r>
            <a:r>
              <a:rPr lang="fr-FR" sz="3600" dirty="0"/>
              <a:t>pour que les transporteurs y </a:t>
            </a:r>
            <a:r>
              <a:rPr lang="fr-FR" sz="3600" dirty="0" smtClean="0"/>
              <a:t>	marquent </a:t>
            </a:r>
            <a:r>
              <a:rPr lang="fr-FR" sz="3600" dirty="0"/>
              <a:t>obligatoirement l’arrêt).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27/12/2013</a:t>
            </a:r>
            <a:endParaRPr lang="fr-BE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52</a:t>
            </a:fld>
            <a:endParaRPr lang="fr-BE"/>
          </a:p>
        </p:txBody>
      </p:sp>
      <p:sp>
        <p:nvSpPr>
          <p:cNvPr id="11" name="Rectangle 10"/>
          <p:cNvSpPr/>
          <p:nvPr/>
        </p:nvSpPr>
        <p:spPr>
          <a:xfrm>
            <a:off x="323528" y="4964975"/>
            <a:ext cx="8676456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fr-FR" sz="3600" b="1" dirty="0" smtClean="0">
                <a:solidFill>
                  <a:srgbClr val="FF0000"/>
                </a:solidFill>
              </a:rPr>
              <a:t>19. </a:t>
            </a:r>
            <a:r>
              <a:rPr lang="fr-FR" sz="3600" dirty="0"/>
              <a:t>Embellissement du village et de ses </a:t>
            </a:r>
            <a:r>
              <a:rPr lang="fr-FR" sz="3600" dirty="0" smtClean="0"/>
              <a:t>	alentours</a:t>
            </a:r>
            <a:r>
              <a:rPr lang="fr-FR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277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-27384"/>
            <a:ext cx="9144000" cy="14700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>
                <a:solidFill>
                  <a:schemeClr val="bg1"/>
                </a:solidFill>
              </a:rPr>
              <a:t>COMMUNE DES OUADHIAS</a:t>
            </a:r>
            <a:br>
              <a:rPr lang="fr-FR" smtClean="0">
                <a:solidFill>
                  <a:schemeClr val="bg1"/>
                </a:solidFill>
              </a:rPr>
            </a:br>
            <a:r>
              <a:rPr lang="fr-FR" smtClean="0">
                <a:solidFill>
                  <a:schemeClr val="bg1"/>
                </a:solidFill>
              </a:rPr>
              <a:t>COMITE DU VILLAGE AÏT-ABDELKRIM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78" y="1620089"/>
            <a:ext cx="9113521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000FF"/>
                </a:solidFill>
              </a:rPr>
              <a:t>OBJECTIFS   RELATIFS  AU  VILLAGE AIT-ABDELKRIM</a:t>
            </a:r>
            <a:endParaRPr lang="fr-FR" sz="3200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528" y="2582902"/>
            <a:ext cx="8676456" cy="286232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just"/>
            <a:r>
              <a:rPr lang="fr-FR" sz="3600" b="1" dirty="0" smtClean="0">
                <a:solidFill>
                  <a:srgbClr val="FF0000"/>
                </a:solidFill>
              </a:rPr>
              <a:t>20. </a:t>
            </a:r>
            <a:r>
              <a:rPr lang="fr-FR" sz="3600" dirty="0"/>
              <a:t>Voir avec les services concernés (APC – </a:t>
            </a:r>
            <a:r>
              <a:rPr lang="fr-FR" sz="3600" dirty="0" smtClean="0"/>
              <a:t>	Agriculture </a:t>
            </a:r>
            <a:r>
              <a:rPr lang="fr-FR" sz="3600" dirty="0"/>
              <a:t>- Forêts) pour la réalisation </a:t>
            </a:r>
            <a:r>
              <a:rPr lang="fr-FR" sz="3600" dirty="0" smtClean="0"/>
              <a:t>	de </a:t>
            </a:r>
            <a:r>
              <a:rPr lang="fr-FR" sz="3600" dirty="0"/>
              <a:t>passerelle à la rivière. </a:t>
            </a:r>
            <a:endParaRPr lang="fr-FR" sz="3600" dirty="0" smtClean="0"/>
          </a:p>
          <a:p>
            <a:pPr marL="571500" lvl="0" indent="-571500" algn="just">
              <a:buFont typeface="Wingdings" pitchFamily="2" charset="2"/>
              <a:buChar char="ü"/>
            </a:pPr>
            <a:r>
              <a:rPr lang="fr-FR" sz="3600" dirty="0" smtClean="0"/>
              <a:t>	Ouvrage 	indispensable </a:t>
            </a:r>
            <a:r>
              <a:rPr lang="fr-FR" sz="3600" dirty="0"/>
              <a:t>pour la sécurité </a:t>
            </a:r>
            <a:r>
              <a:rPr lang="fr-FR" sz="3600" dirty="0" smtClean="0"/>
              <a:t>	des 	usagers </a:t>
            </a:r>
            <a:r>
              <a:rPr lang="fr-FR" sz="3600" dirty="0"/>
              <a:t>(récoltes) en cas de crues.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27/12/2013</a:t>
            </a:r>
            <a:endParaRPr lang="fr-BE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5020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-27384"/>
            <a:ext cx="9144000" cy="14700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>
                <a:solidFill>
                  <a:schemeClr val="bg1"/>
                </a:solidFill>
              </a:rPr>
              <a:t>COMMUNE DES OUADHIAS</a:t>
            </a:r>
            <a:br>
              <a:rPr lang="fr-FR" smtClean="0">
                <a:solidFill>
                  <a:schemeClr val="bg1"/>
                </a:solidFill>
              </a:rPr>
            </a:br>
            <a:r>
              <a:rPr lang="fr-FR" smtClean="0">
                <a:solidFill>
                  <a:schemeClr val="bg1"/>
                </a:solidFill>
              </a:rPr>
              <a:t>COMITE DU VILLAGE AÏT-ABDELKRIM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78" y="1620089"/>
            <a:ext cx="9113521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000FF"/>
                </a:solidFill>
              </a:rPr>
              <a:t>OBJECTIFS   RELATIFS  AU  VILLAGE AIT-ABDELKRIM</a:t>
            </a:r>
            <a:endParaRPr lang="fr-FR" sz="3200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528" y="2460952"/>
            <a:ext cx="8676456" cy="34163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just"/>
            <a:r>
              <a:rPr lang="fr-FR" sz="3600" b="1" dirty="0" smtClean="0">
                <a:solidFill>
                  <a:srgbClr val="FF0000"/>
                </a:solidFill>
              </a:rPr>
              <a:t>21. </a:t>
            </a:r>
            <a:r>
              <a:rPr lang="fr-FR" sz="3600" dirty="0"/>
              <a:t>Organisation de cérémonie annuelle  pour </a:t>
            </a:r>
            <a:r>
              <a:rPr lang="fr-FR" sz="3600" dirty="0" smtClean="0"/>
              <a:t>	la </a:t>
            </a:r>
            <a:r>
              <a:rPr lang="fr-FR" sz="3600" dirty="0"/>
              <a:t>circoncision des garçons du village </a:t>
            </a:r>
            <a:r>
              <a:rPr lang="fr-FR" sz="3600" dirty="0" smtClean="0"/>
              <a:t>	dans </a:t>
            </a:r>
            <a:r>
              <a:rPr lang="fr-FR" sz="3600" dirty="0"/>
              <a:t>le strict respect des lois et </a:t>
            </a:r>
            <a:r>
              <a:rPr lang="fr-FR" sz="3600" dirty="0" smtClean="0"/>
              <a:t>	règlements </a:t>
            </a:r>
            <a:r>
              <a:rPr lang="fr-FR" sz="3600" dirty="0"/>
              <a:t>en vigueur, notamment, </a:t>
            </a:r>
            <a:r>
              <a:rPr lang="fr-FR" sz="3600" dirty="0" smtClean="0"/>
              <a:t>	recours </a:t>
            </a:r>
            <a:r>
              <a:rPr lang="fr-FR" sz="3600" dirty="0"/>
              <a:t>au corps médical pour les actes, </a:t>
            </a:r>
            <a:r>
              <a:rPr lang="fr-FR" sz="3600" dirty="0" smtClean="0"/>
              <a:t>	cadeaux</a:t>
            </a:r>
            <a:r>
              <a:rPr lang="fr-FR" sz="3600" dirty="0"/>
              <a:t>….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27/12/2013</a:t>
            </a:r>
            <a:endParaRPr lang="fr-BE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4183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-27384"/>
            <a:ext cx="9144000" cy="14700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>
                <a:solidFill>
                  <a:schemeClr val="bg1"/>
                </a:solidFill>
              </a:rPr>
              <a:t>COMMUNE DES OUADHIAS</a:t>
            </a:r>
            <a:br>
              <a:rPr lang="fr-FR" smtClean="0">
                <a:solidFill>
                  <a:schemeClr val="bg1"/>
                </a:solidFill>
              </a:rPr>
            </a:br>
            <a:r>
              <a:rPr lang="fr-FR" smtClean="0">
                <a:solidFill>
                  <a:schemeClr val="bg1"/>
                </a:solidFill>
              </a:rPr>
              <a:t>COMITE DU VILLAGE AÏT-ABDELKRIM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78" y="1681644"/>
            <a:ext cx="9113521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000FF"/>
                </a:solidFill>
              </a:rPr>
              <a:t>OBJECTIFS   RELATIFS  AU  VILLAGE AIT-ABDELKRIM</a:t>
            </a:r>
            <a:endParaRPr lang="fr-FR" sz="3200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528" y="2276872"/>
            <a:ext cx="8676456" cy="230832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just"/>
            <a:r>
              <a:rPr lang="fr-FR" sz="3600" b="1" dirty="0" smtClean="0">
                <a:solidFill>
                  <a:srgbClr val="FF0000"/>
                </a:solidFill>
              </a:rPr>
              <a:t>22. </a:t>
            </a:r>
            <a:r>
              <a:rPr lang="fr-FR" sz="3600" dirty="0"/>
              <a:t>Organisation de cérémonie annuelle </a:t>
            </a:r>
            <a:r>
              <a:rPr lang="fr-FR" sz="3600" dirty="0" smtClean="0"/>
              <a:t>au 	profit </a:t>
            </a:r>
            <a:r>
              <a:rPr lang="fr-FR" sz="3600" dirty="0"/>
              <a:t>de nos enfants réussissant aux </a:t>
            </a:r>
            <a:r>
              <a:rPr lang="fr-FR" sz="3600" dirty="0" smtClean="0"/>
              <a:t>	examens </a:t>
            </a:r>
            <a:r>
              <a:rPr lang="fr-FR" sz="3600" dirty="0"/>
              <a:t>scolaires pour susciter </a:t>
            </a:r>
            <a:r>
              <a:rPr lang="fr-FR" sz="3600" dirty="0" smtClean="0"/>
              <a:t>	l’émulation </a:t>
            </a:r>
            <a:r>
              <a:rPr lang="fr-FR" sz="3600" dirty="0"/>
              <a:t>à aller de l’avant.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27/12/2013</a:t>
            </a:r>
            <a:endParaRPr lang="fr-BE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55</a:t>
            </a:fld>
            <a:endParaRPr lang="fr-BE"/>
          </a:p>
        </p:txBody>
      </p:sp>
      <p:sp>
        <p:nvSpPr>
          <p:cNvPr id="11" name="Rectangle 10"/>
          <p:cNvSpPr/>
          <p:nvPr/>
        </p:nvSpPr>
        <p:spPr>
          <a:xfrm>
            <a:off x="323528" y="4721076"/>
            <a:ext cx="8676456" cy="175432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just"/>
            <a:r>
              <a:rPr lang="fr-FR" sz="3600" b="1" dirty="0" smtClean="0">
                <a:solidFill>
                  <a:srgbClr val="FF0000"/>
                </a:solidFill>
              </a:rPr>
              <a:t>23. </a:t>
            </a:r>
            <a:r>
              <a:rPr lang="fr-FR" sz="3600" dirty="0" smtClean="0"/>
              <a:t>Dispense </a:t>
            </a:r>
            <a:r>
              <a:rPr lang="fr-FR" sz="3600" dirty="0"/>
              <a:t>cours de </a:t>
            </a:r>
            <a:r>
              <a:rPr lang="fr-FR" sz="3600" dirty="0" smtClean="0"/>
              <a:t>soutien scolaire </a:t>
            </a:r>
            <a:r>
              <a:rPr lang="fr-FR" sz="3600" dirty="0"/>
              <a:t>et </a:t>
            </a:r>
            <a:r>
              <a:rPr lang="fr-FR" sz="3600" dirty="0" smtClean="0"/>
              <a:t>	sensibilisation </a:t>
            </a:r>
            <a:r>
              <a:rPr lang="fr-FR" sz="3600" dirty="0"/>
              <a:t>au respect de </a:t>
            </a:r>
            <a:r>
              <a:rPr lang="fr-FR" sz="3600" dirty="0" smtClean="0"/>
              <a:t>	l’environnement</a:t>
            </a:r>
            <a:r>
              <a:rPr lang="fr-FR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383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-27384"/>
            <a:ext cx="9144000" cy="14700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>
                <a:solidFill>
                  <a:schemeClr val="bg1"/>
                </a:solidFill>
              </a:rPr>
              <a:t>COMMUNE DES OUADHIAS</a:t>
            </a:r>
            <a:br>
              <a:rPr lang="fr-FR" smtClean="0">
                <a:solidFill>
                  <a:schemeClr val="bg1"/>
                </a:solidFill>
              </a:rPr>
            </a:br>
            <a:r>
              <a:rPr lang="fr-FR" smtClean="0">
                <a:solidFill>
                  <a:schemeClr val="bg1"/>
                </a:solidFill>
              </a:rPr>
              <a:t>COMITE DU VILLAGE AÏT-ABDELKRIM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78" y="1692097"/>
            <a:ext cx="9113521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000FF"/>
                </a:solidFill>
              </a:rPr>
              <a:t>OBJECTIFS   RELATIFS  AU  VILLAGE AIT-ABDELKRIM</a:t>
            </a:r>
            <a:endParaRPr lang="fr-FR" sz="3200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528" y="2516703"/>
            <a:ext cx="8676456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just"/>
            <a:r>
              <a:rPr lang="fr-FR" sz="3600" b="1" dirty="0" smtClean="0">
                <a:solidFill>
                  <a:srgbClr val="FF0000"/>
                </a:solidFill>
              </a:rPr>
              <a:t>24. </a:t>
            </a:r>
            <a:r>
              <a:rPr lang="fr-FR" sz="3600" dirty="0"/>
              <a:t>Organisation </a:t>
            </a:r>
            <a:r>
              <a:rPr lang="fr-FR" sz="3600" dirty="0" smtClean="0"/>
              <a:t>annuellement </a:t>
            </a:r>
            <a:r>
              <a:rPr lang="fr-FR" sz="3600" dirty="0"/>
              <a:t>de  la fête de </a:t>
            </a:r>
            <a:r>
              <a:rPr lang="fr-FR" sz="3600" dirty="0" smtClean="0"/>
              <a:t>	El 	Djema </a:t>
            </a:r>
            <a:r>
              <a:rPr lang="fr-FR" sz="3600" dirty="0"/>
              <a:t>Cheikh El </a:t>
            </a:r>
            <a:r>
              <a:rPr lang="fr-FR" sz="3600" dirty="0" err="1"/>
              <a:t>Moubarek</a:t>
            </a:r>
            <a:r>
              <a:rPr lang="fr-FR" sz="3600" dirty="0"/>
              <a:t>.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27/12/2013</a:t>
            </a:r>
            <a:endParaRPr lang="fr-BE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56</a:t>
            </a:fld>
            <a:endParaRPr lang="fr-BE"/>
          </a:p>
        </p:txBody>
      </p:sp>
      <p:sp>
        <p:nvSpPr>
          <p:cNvPr id="11" name="Rectangle 10"/>
          <p:cNvSpPr/>
          <p:nvPr/>
        </p:nvSpPr>
        <p:spPr>
          <a:xfrm>
            <a:off x="323528" y="4050938"/>
            <a:ext cx="8676456" cy="175432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just"/>
            <a:r>
              <a:rPr lang="fr-FR" sz="3600" b="1" dirty="0" smtClean="0">
                <a:solidFill>
                  <a:srgbClr val="FF0000"/>
                </a:solidFill>
              </a:rPr>
              <a:t>25. </a:t>
            </a:r>
            <a:r>
              <a:rPr lang="fr-FR" sz="3600" dirty="0"/>
              <a:t>Recensement et soutien aux personnes </a:t>
            </a:r>
            <a:r>
              <a:rPr lang="fr-FR" sz="3600" dirty="0" smtClean="0"/>
              <a:t>	nécessiteuses</a:t>
            </a:r>
            <a:r>
              <a:rPr lang="fr-FR" sz="3600" dirty="0"/>
              <a:t>, handicapées, ou grands </a:t>
            </a:r>
            <a:r>
              <a:rPr lang="fr-FR" sz="3600" dirty="0" smtClean="0"/>
              <a:t>	malades</a:t>
            </a:r>
            <a:r>
              <a:rPr lang="fr-FR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978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-27384"/>
            <a:ext cx="9144000" cy="14700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>
                <a:solidFill>
                  <a:schemeClr val="bg1"/>
                </a:solidFill>
              </a:rPr>
              <a:t>COMMUNE DES OUADHIAS</a:t>
            </a:r>
            <a:br>
              <a:rPr lang="fr-FR" smtClean="0">
                <a:solidFill>
                  <a:schemeClr val="bg1"/>
                </a:solidFill>
              </a:rPr>
            </a:br>
            <a:r>
              <a:rPr lang="fr-FR" smtClean="0">
                <a:solidFill>
                  <a:schemeClr val="bg1"/>
                </a:solidFill>
              </a:rPr>
              <a:t>COMITE DU VILLAGE AÏT-ABDELKRIM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78" y="1620089"/>
            <a:ext cx="9113521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000FF"/>
                </a:solidFill>
              </a:rPr>
              <a:t>OBJECTIFS   RELATIFS  AU  VILLAGE AIT-ABDELKRIM</a:t>
            </a:r>
            <a:endParaRPr lang="fr-FR" sz="3200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528" y="2276872"/>
            <a:ext cx="8676456" cy="230832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fr-FR" sz="3600" b="1" dirty="0" smtClean="0">
                <a:solidFill>
                  <a:srgbClr val="FF0000"/>
                </a:solidFill>
              </a:rPr>
              <a:t>26.</a:t>
            </a:r>
            <a:r>
              <a:rPr lang="fr-FR" sz="3600" dirty="0" smtClean="0"/>
              <a:t> </a:t>
            </a:r>
            <a:r>
              <a:rPr lang="fr-FR" sz="3600" dirty="0"/>
              <a:t>Démarches de sensibilisation auprès de </a:t>
            </a:r>
            <a:r>
              <a:rPr lang="fr-FR" sz="3600" dirty="0" smtClean="0"/>
              <a:t>	l’administration </a:t>
            </a:r>
            <a:r>
              <a:rPr lang="fr-FR" sz="3600" dirty="0"/>
              <a:t>locale pour l’offre de </a:t>
            </a:r>
            <a:r>
              <a:rPr lang="fr-FR" sz="3600" dirty="0" smtClean="0"/>
              <a:t>	débouchés </a:t>
            </a:r>
            <a:r>
              <a:rPr lang="fr-FR" sz="3600" dirty="0"/>
              <a:t>à nos nombreux jeunes sans </a:t>
            </a:r>
            <a:r>
              <a:rPr lang="fr-FR" sz="3600" dirty="0" smtClean="0"/>
              <a:t>	emploi.</a:t>
            </a:r>
            <a:r>
              <a:rPr lang="fr-FR" sz="3600" b="1" dirty="0" smtClean="0">
                <a:solidFill>
                  <a:srgbClr val="FF0000"/>
                </a:solidFill>
              </a:rPr>
              <a:t> </a:t>
            </a:r>
            <a:endParaRPr lang="fr-FR" sz="3600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27/12/2013</a:t>
            </a:r>
            <a:endParaRPr lang="fr-BE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57</a:t>
            </a:fld>
            <a:endParaRPr lang="fr-BE"/>
          </a:p>
        </p:txBody>
      </p:sp>
      <p:sp>
        <p:nvSpPr>
          <p:cNvPr id="11" name="Rectangle 10"/>
          <p:cNvSpPr/>
          <p:nvPr/>
        </p:nvSpPr>
        <p:spPr>
          <a:xfrm>
            <a:off x="323528" y="4653136"/>
            <a:ext cx="8676456" cy="175432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fr-FR" sz="3600" b="1" dirty="0" smtClean="0">
                <a:solidFill>
                  <a:srgbClr val="FF0000"/>
                </a:solidFill>
              </a:rPr>
              <a:t>27.</a:t>
            </a:r>
            <a:r>
              <a:rPr lang="fr-FR" sz="3600" dirty="0" smtClean="0"/>
              <a:t> </a:t>
            </a:r>
            <a:r>
              <a:rPr lang="fr-FR" sz="3600" dirty="0"/>
              <a:t>Etudier les possibilités et modalités d’aide </a:t>
            </a:r>
            <a:r>
              <a:rPr lang="fr-FR" sz="3600" dirty="0" smtClean="0"/>
              <a:t>	aux </a:t>
            </a:r>
            <a:r>
              <a:rPr lang="fr-FR" sz="3600" dirty="0"/>
              <a:t>femmes au foyer exerçant des </a:t>
            </a:r>
            <a:r>
              <a:rPr lang="fr-FR" sz="3600" dirty="0" smtClean="0"/>
              <a:t>	activités </a:t>
            </a:r>
            <a:r>
              <a:rPr lang="fr-FR" sz="3600" dirty="0"/>
              <a:t>artisanales. </a:t>
            </a:r>
            <a:r>
              <a:rPr lang="fr-FR" sz="3600" b="1" dirty="0" smtClean="0">
                <a:solidFill>
                  <a:srgbClr val="FF0000"/>
                </a:solidFill>
              </a:rPr>
              <a:t> 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296866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-27384"/>
            <a:ext cx="9144000" cy="14700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>
                <a:solidFill>
                  <a:schemeClr val="bg1"/>
                </a:solidFill>
              </a:rPr>
              <a:t>COMMUNE DES OUADHIAS</a:t>
            </a:r>
            <a:br>
              <a:rPr lang="fr-FR" smtClean="0">
                <a:solidFill>
                  <a:schemeClr val="bg1"/>
                </a:solidFill>
              </a:rPr>
            </a:br>
            <a:r>
              <a:rPr lang="fr-FR" smtClean="0">
                <a:solidFill>
                  <a:schemeClr val="bg1"/>
                </a:solidFill>
              </a:rPr>
              <a:t>COMITE DU VILLAGE AÏT-ABDELKRIM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78" y="1620089"/>
            <a:ext cx="9113521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000FF"/>
                </a:solidFill>
              </a:rPr>
              <a:t>OBJECTIFS   RELATIFS  AU  VILLAGE AIT-ABDELKRIM</a:t>
            </a:r>
            <a:endParaRPr lang="fr-FR" sz="3200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528" y="2582902"/>
            <a:ext cx="8676456" cy="286232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fr-FR" sz="3600" b="1" dirty="0" smtClean="0">
                <a:solidFill>
                  <a:srgbClr val="FF0000"/>
                </a:solidFill>
              </a:rPr>
              <a:t>28.</a:t>
            </a:r>
            <a:r>
              <a:rPr lang="fr-FR" sz="3600" dirty="0" smtClean="0"/>
              <a:t> </a:t>
            </a:r>
            <a:r>
              <a:rPr lang="fr-FR" sz="3600" dirty="0"/>
              <a:t>Organisation d’une fête ou d’une </a:t>
            </a:r>
            <a:r>
              <a:rPr lang="fr-FR" sz="3600" dirty="0" smtClean="0"/>
              <a:t>	rencontre </a:t>
            </a:r>
            <a:r>
              <a:rPr lang="fr-FR" sz="3600" dirty="0"/>
              <a:t>annuelle sur l’immigration </a:t>
            </a:r>
            <a:r>
              <a:rPr lang="fr-FR" sz="3600" dirty="0" smtClean="0"/>
              <a:t>	(</a:t>
            </a:r>
            <a:r>
              <a:rPr lang="fr-FR" sz="3600" dirty="0"/>
              <a:t>voir avec les </a:t>
            </a:r>
            <a:r>
              <a:rPr lang="fr-FR" sz="3600" dirty="0" smtClean="0"/>
              <a:t>comités </a:t>
            </a:r>
            <a:r>
              <a:rPr lang="fr-FR" sz="3600" dirty="0"/>
              <a:t>des autres </a:t>
            </a:r>
            <a:r>
              <a:rPr lang="fr-FR" sz="3600" dirty="0" smtClean="0"/>
              <a:t>	villages</a:t>
            </a:r>
            <a:r>
              <a:rPr lang="fr-FR" sz="3600" dirty="0"/>
              <a:t>). Cette fête consolidera </a:t>
            </a:r>
            <a:r>
              <a:rPr lang="fr-FR" sz="3600" dirty="0" smtClean="0"/>
              <a:t>	l’homogénéité </a:t>
            </a:r>
            <a:r>
              <a:rPr lang="fr-FR" sz="3600" dirty="0"/>
              <a:t>des villageois</a:t>
            </a:r>
            <a:r>
              <a:rPr lang="fr-FR" sz="3600" dirty="0" smtClean="0"/>
              <a:t>.</a:t>
            </a:r>
            <a:r>
              <a:rPr lang="fr-FR" sz="3600" b="1" dirty="0" smtClean="0">
                <a:solidFill>
                  <a:srgbClr val="FF0000"/>
                </a:solidFill>
              </a:rPr>
              <a:t> </a:t>
            </a:r>
            <a:endParaRPr lang="fr-FR" sz="3600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27/12/2013</a:t>
            </a:r>
            <a:endParaRPr lang="fr-BE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7221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-27384"/>
            <a:ext cx="9144000" cy="14700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>
                <a:solidFill>
                  <a:schemeClr val="bg1"/>
                </a:solidFill>
              </a:rPr>
              <a:t>COMMUNE DES OUADHIAS</a:t>
            </a:r>
            <a:br>
              <a:rPr lang="fr-FR" smtClean="0">
                <a:solidFill>
                  <a:schemeClr val="bg1"/>
                </a:solidFill>
              </a:rPr>
            </a:br>
            <a:r>
              <a:rPr lang="fr-FR" smtClean="0">
                <a:solidFill>
                  <a:schemeClr val="bg1"/>
                </a:solidFill>
              </a:rPr>
              <a:t>COMITE DU VILLAGE AÏT-ABDELKRIM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78" y="1692097"/>
            <a:ext cx="9113521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000FF"/>
                </a:solidFill>
              </a:rPr>
              <a:t>OBJECTIFS   RELATIFS  AU  VILLAGE AIT-ABDELKRIM</a:t>
            </a:r>
            <a:endParaRPr lang="fr-FR" sz="3200" b="1" dirty="0">
              <a:solidFill>
                <a:srgbClr val="0000FF"/>
              </a:solidFill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27/12/2013</a:t>
            </a:r>
            <a:endParaRPr lang="fr-BE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59</a:t>
            </a:fld>
            <a:endParaRPr lang="fr-BE"/>
          </a:p>
        </p:txBody>
      </p:sp>
      <p:sp>
        <p:nvSpPr>
          <p:cNvPr id="11" name="Rectangle 10"/>
          <p:cNvSpPr/>
          <p:nvPr/>
        </p:nvSpPr>
        <p:spPr>
          <a:xfrm>
            <a:off x="323528" y="2780928"/>
            <a:ext cx="8676456" cy="286232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fr-FR" sz="3600" b="1" dirty="0" smtClean="0">
                <a:solidFill>
                  <a:srgbClr val="FF0000"/>
                </a:solidFill>
              </a:rPr>
              <a:t>29.</a:t>
            </a:r>
            <a:r>
              <a:rPr lang="fr-FR" sz="3600" dirty="0" smtClean="0"/>
              <a:t> </a:t>
            </a:r>
            <a:r>
              <a:rPr lang="fr-FR" sz="3600" dirty="0"/>
              <a:t>Installation d’une bibliothèque et d’un </a:t>
            </a:r>
            <a:r>
              <a:rPr lang="fr-FR" sz="3600" dirty="0" smtClean="0"/>
              <a:t>	petit </a:t>
            </a:r>
            <a:r>
              <a:rPr lang="fr-FR" sz="3600" dirty="0"/>
              <a:t>musée pour le village. </a:t>
            </a:r>
            <a:endParaRPr lang="fr-FR" sz="3600" dirty="0" smtClean="0"/>
          </a:p>
          <a:p>
            <a:pPr algn="just"/>
            <a:r>
              <a:rPr lang="fr-FR" sz="3600" dirty="0"/>
              <a:t>	</a:t>
            </a:r>
            <a:r>
              <a:rPr lang="fr-FR" sz="3600" dirty="0" smtClean="0"/>
              <a:t>Ce </a:t>
            </a:r>
            <a:r>
              <a:rPr lang="fr-FR" sz="3600" dirty="0"/>
              <a:t>lieu </a:t>
            </a:r>
            <a:r>
              <a:rPr lang="fr-FR" sz="3600" dirty="0" smtClean="0"/>
              <a:t>	servira </a:t>
            </a:r>
            <a:r>
              <a:rPr lang="fr-FR" sz="3600" dirty="0"/>
              <a:t>aussi de lieu de soutien </a:t>
            </a:r>
            <a:r>
              <a:rPr lang="fr-FR" sz="3600" dirty="0" smtClean="0"/>
              <a:t>	pour </a:t>
            </a:r>
            <a:r>
              <a:rPr lang="fr-FR" sz="3600" dirty="0"/>
              <a:t>les </a:t>
            </a:r>
            <a:r>
              <a:rPr lang="fr-FR" sz="3600" dirty="0" smtClean="0"/>
              <a:t>	élèves </a:t>
            </a:r>
            <a:r>
              <a:rPr lang="fr-FR" sz="3600" dirty="0"/>
              <a:t>et autre étudiants en </a:t>
            </a:r>
            <a:r>
              <a:rPr lang="fr-FR" sz="3600" dirty="0" smtClean="0"/>
              <a:t>	classes 	d’examen.</a:t>
            </a:r>
            <a:r>
              <a:rPr lang="fr-FR" sz="3600" b="1" dirty="0" smtClean="0">
                <a:solidFill>
                  <a:srgbClr val="FF0000"/>
                </a:solidFill>
              </a:rPr>
              <a:t> 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144993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VILLAGE AIT-ABDELKRIM\PHOTOS ANNAR TALA\Photo07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078" y="-20687"/>
            <a:ext cx="9171582" cy="687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1691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-27384"/>
            <a:ext cx="9144000" cy="14700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>
                <a:solidFill>
                  <a:schemeClr val="bg1"/>
                </a:solidFill>
              </a:rPr>
              <a:t>COMMUNE DES OUADHIAS</a:t>
            </a:r>
            <a:br>
              <a:rPr lang="fr-FR" smtClean="0">
                <a:solidFill>
                  <a:schemeClr val="bg1"/>
                </a:solidFill>
              </a:rPr>
            </a:br>
            <a:r>
              <a:rPr lang="fr-FR" smtClean="0">
                <a:solidFill>
                  <a:schemeClr val="bg1"/>
                </a:solidFill>
              </a:rPr>
              <a:t>COMITE DU VILLAGE AÏT-ABDELKRIM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78" y="1692097"/>
            <a:ext cx="9113521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0000FF"/>
                </a:solidFill>
              </a:rPr>
              <a:t>OBJECTIFS   RELATIFS  AU  VILLAGE AIT-ABDELKRIM</a:t>
            </a:r>
            <a:endParaRPr lang="fr-FR" sz="3200" b="1" dirty="0">
              <a:solidFill>
                <a:srgbClr val="0000FF"/>
              </a:solidFill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27/12/2013</a:t>
            </a:r>
            <a:endParaRPr lang="fr-BE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60</a:t>
            </a:fld>
            <a:endParaRPr lang="fr-BE"/>
          </a:p>
        </p:txBody>
      </p:sp>
      <p:sp>
        <p:nvSpPr>
          <p:cNvPr id="11" name="Rectangle 10"/>
          <p:cNvSpPr/>
          <p:nvPr/>
        </p:nvSpPr>
        <p:spPr>
          <a:xfrm>
            <a:off x="323528" y="2780928"/>
            <a:ext cx="8676456" cy="230832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fr-FR" sz="3600" b="1" dirty="0" smtClean="0">
                <a:solidFill>
                  <a:srgbClr val="FF0000"/>
                </a:solidFill>
              </a:rPr>
              <a:t>30.</a:t>
            </a:r>
            <a:r>
              <a:rPr lang="fr-FR" sz="3600" dirty="0" smtClean="0"/>
              <a:t> Prévoir un plan (maquette) du village qui maintiendrait les traces des différents réseaux assainissement, hydraulique et gaz etc…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211192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-36513" y="2348880"/>
            <a:ext cx="9180511" cy="3600400"/>
          </a:xfrm>
        </p:spPr>
        <p:txBody>
          <a:bodyPr>
            <a:normAutofit lnSpcReduction="10000"/>
          </a:bodyPr>
          <a:lstStyle/>
          <a:p>
            <a:pPr marL="2343150" lvl="4" indent="-514350" algn="just">
              <a:buFont typeface="+mj-lt"/>
              <a:buAutoNum type="arabicPeriod"/>
            </a:pPr>
            <a:r>
              <a:rPr lang="fr-FR" sz="2800" dirty="0" smtClean="0">
                <a:solidFill>
                  <a:schemeClr val="tx1"/>
                </a:solidFill>
              </a:rPr>
              <a:t>Acheminement Gaz de ville : Point  vital  </a:t>
            </a:r>
          </a:p>
          <a:p>
            <a:pPr marL="3200400" lvl="6" indent="-457200" algn="just">
              <a:buFont typeface="Wingdings" pitchFamily="2" charset="2"/>
              <a:buChar char="ü"/>
            </a:pPr>
            <a:r>
              <a:rPr lang="fr-FR" sz="2800" dirty="0" smtClean="0">
                <a:solidFill>
                  <a:schemeClr val="tx1"/>
                </a:solidFill>
              </a:rPr>
              <a:t>Contribution  à la protection de l’environnement (abattage sauvage des arbres – Déboisement), </a:t>
            </a:r>
          </a:p>
          <a:p>
            <a:pPr marL="3200400" lvl="6" indent="-457200" algn="just">
              <a:buFont typeface="Wingdings" pitchFamily="2" charset="2"/>
              <a:buChar char="ü"/>
            </a:pPr>
            <a:r>
              <a:rPr lang="fr-FR" sz="2800" dirty="0" smtClean="0">
                <a:solidFill>
                  <a:schemeClr val="tx1"/>
                </a:solidFill>
              </a:rPr>
              <a:t>Servitude et rareté du butane en période hivernale, </a:t>
            </a:r>
          </a:p>
          <a:p>
            <a:pPr marL="3200400" lvl="6" indent="-457200" algn="just">
              <a:buFont typeface="Wingdings" pitchFamily="2" charset="2"/>
              <a:buChar char="ü"/>
            </a:pPr>
            <a:r>
              <a:rPr lang="fr-FR" sz="2800" dirty="0" smtClean="0">
                <a:solidFill>
                  <a:schemeClr val="tx1"/>
                </a:solidFill>
              </a:rPr>
              <a:t>impact non négligeable sur l’économie familiale. </a:t>
            </a:r>
          </a:p>
          <a:p>
            <a:pPr lvl="4" algn="just"/>
            <a:endParaRPr lang="fr-FR" sz="2800" dirty="0" smtClean="0">
              <a:solidFill>
                <a:schemeClr val="tx1"/>
              </a:solidFill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0" y="-27384"/>
            <a:ext cx="9144000" cy="14700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>
                <a:solidFill>
                  <a:schemeClr val="bg1"/>
                </a:solidFill>
              </a:rPr>
              <a:t>COMMUNE DES OUADHIAS</a:t>
            </a:r>
            <a:br>
              <a:rPr lang="fr-FR" smtClean="0">
                <a:solidFill>
                  <a:schemeClr val="bg1"/>
                </a:solidFill>
              </a:rPr>
            </a:br>
            <a:r>
              <a:rPr lang="fr-FR" smtClean="0">
                <a:solidFill>
                  <a:schemeClr val="bg1"/>
                </a:solidFill>
              </a:rPr>
              <a:t>COMITE DU VILLAGE AÏT-ABDELKRIM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78" y="1484784"/>
            <a:ext cx="911352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00FF"/>
                </a:solidFill>
              </a:rPr>
              <a:t>PREOCCUPATIONS COMMUNES AUX AUTRES VILLAGES</a:t>
            </a:r>
            <a:endParaRPr lang="fr-FR" sz="2800" b="1" dirty="0">
              <a:solidFill>
                <a:srgbClr val="0000FF"/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7204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-27384"/>
            <a:ext cx="9144000" cy="14700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>
                <a:solidFill>
                  <a:schemeClr val="bg1"/>
                </a:solidFill>
              </a:rPr>
              <a:t>COMMUNE DES OUADHIAS</a:t>
            </a:r>
            <a:br>
              <a:rPr lang="fr-FR" smtClean="0">
                <a:solidFill>
                  <a:schemeClr val="bg1"/>
                </a:solidFill>
              </a:rPr>
            </a:br>
            <a:r>
              <a:rPr lang="fr-FR" smtClean="0">
                <a:solidFill>
                  <a:schemeClr val="bg1"/>
                </a:solidFill>
              </a:rPr>
              <a:t>COMITE DU VILLAGE AÏT-ABDELKRIM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78" y="1455756"/>
            <a:ext cx="911352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00FF"/>
                </a:solidFill>
              </a:rPr>
              <a:t>PREOCCUPATIONS COMMUNES  AUX AUTRES VILLAGES</a:t>
            </a:r>
            <a:endParaRPr lang="fr-FR" sz="2800" b="1" dirty="0">
              <a:solidFill>
                <a:srgbClr val="0000FF"/>
              </a:solidFill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62</a:t>
            </a:fld>
            <a:endParaRPr lang="fr-BE"/>
          </a:p>
        </p:txBody>
      </p:sp>
      <p:sp>
        <p:nvSpPr>
          <p:cNvPr id="11" name="Rectangle 10"/>
          <p:cNvSpPr/>
          <p:nvPr/>
        </p:nvSpPr>
        <p:spPr>
          <a:xfrm>
            <a:off x="35496" y="2276872"/>
            <a:ext cx="8339739" cy="18158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fr-FR" sz="2800" b="1" dirty="0">
                <a:solidFill>
                  <a:srgbClr val="FF0000"/>
                </a:solidFill>
              </a:rPr>
              <a:t>2. </a:t>
            </a:r>
            <a:r>
              <a:rPr lang="fr-FR" sz="2800" dirty="0" smtClean="0"/>
              <a:t>	Restauration </a:t>
            </a:r>
            <a:r>
              <a:rPr lang="fr-FR" sz="2800" dirty="0"/>
              <a:t>de l’agence postale et de son </a:t>
            </a:r>
            <a:r>
              <a:rPr lang="fr-FR" sz="2800" dirty="0" smtClean="0"/>
              <a:t>	logement   de </a:t>
            </a:r>
            <a:r>
              <a:rPr lang="fr-FR" sz="2800" dirty="0"/>
              <a:t>	fonction en vue de la reprise </a:t>
            </a:r>
            <a:r>
              <a:rPr lang="fr-FR" sz="2800" dirty="0" smtClean="0"/>
              <a:t>	normale </a:t>
            </a:r>
            <a:r>
              <a:rPr lang="fr-FR" sz="2800" dirty="0"/>
              <a:t>de </a:t>
            </a:r>
            <a:r>
              <a:rPr lang="fr-FR" sz="2800" dirty="0" smtClean="0"/>
              <a:t>	toutes </a:t>
            </a:r>
            <a:r>
              <a:rPr lang="fr-FR" sz="2800" dirty="0"/>
              <a:t>les 	prestations servies par </a:t>
            </a:r>
            <a:r>
              <a:rPr lang="fr-FR" sz="2800" dirty="0" smtClean="0"/>
              <a:t>	cette 	Administration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46830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63</a:t>
            </a:fld>
            <a:endParaRPr lang="fr-BE"/>
          </a:p>
        </p:txBody>
      </p:sp>
      <p:pic>
        <p:nvPicPr>
          <p:cNvPr id="2050" name="Picture 2" descr="D:\VILLAGE AIT-ABDELKRIM\PHOTOS VILLAGE\NOUVELLE AGENCE POSTALE\Photo08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0464"/>
            <a:ext cx="9108504" cy="683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75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-27384"/>
            <a:ext cx="9144000" cy="14700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>
                <a:solidFill>
                  <a:schemeClr val="bg1"/>
                </a:solidFill>
              </a:rPr>
              <a:t>COMMUNE DES OUADHIAS</a:t>
            </a:r>
            <a:br>
              <a:rPr lang="fr-FR" smtClean="0">
                <a:solidFill>
                  <a:schemeClr val="bg1"/>
                </a:solidFill>
              </a:rPr>
            </a:br>
            <a:r>
              <a:rPr lang="fr-FR" smtClean="0">
                <a:solidFill>
                  <a:schemeClr val="bg1"/>
                </a:solidFill>
              </a:rPr>
              <a:t>COMITE DU VILLAGE AÏT-ABDELKRIM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78" y="1455756"/>
            <a:ext cx="911352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00FF"/>
                </a:solidFill>
              </a:rPr>
              <a:t>PREOCCUPATIONS COMMUNES  AUX AUTRES VILLAGES</a:t>
            </a:r>
            <a:endParaRPr lang="fr-FR" sz="2800" b="1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6717" y="2852936"/>
            <a:ext cx="7115603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3.   </a:t>
            </a:r>
            <a:r>
              <a:rPr lang="fr-FR" sz="2800" dirty="0" smtClean="0"/>
              <a:t>Acquisition </a:t>
            </a:r>
            <a:r>
              <a:rPr lang="fr-FR" sz="2800" dirty="0"/>
              <a:t>du téléphone fixe et de </a:t>
            </a:r>
            <a:r>
              <a:rPr lang="fr-FR" sz="2800" dirty="0" smtClean="0"/>
              <a:t>Internet</a:t>
            </a:r>
            <a:endParaRPr lang="fr-FR" sz="2800" dirty="0"/>
          </a:p>
        </p:txBody>
      </p:sp>
      <p:sp>
        <p:nvSpPr>
          <p:cNvPr id="2" name="Rectangle 1"/>
          <p:cNvSpPr/>
          <p:nvPr/>
        </p:nvSpPr>
        <p:spPr>
          <a:xfrm>
            <a:off x="395536" y="4005064"/>
            <a:ext cx="576064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fr-FR" sz="2800" b="1" dirty="0" smtClean="0">
                <a:solidFill>
                  <a:srgbClr val="FF0000"/>
                </a:solidFill>
              </a:rPr>
              <a:t>4.  </a:t>
            </a:r>
            <a:r>
              <a:rPr lang="fr-FR" sz="2800" dirty="0" smtClean="0"/>
              <a:t>Extension </a:t>
            </a:r>
            <a:r>
              <a:rPr lang="fr-FR" sz="2800" dirty="0"/>
              <a:t>du réseau  électrique</a:t>
            </a:r>
            <a:r>
              <a:rPr lang="fr-FR" sz="2800" dirty="0" smtClean="0"/>
              <a:t>.</a:t>
            </a:r>
            <a:r>
              <a:rPr lang="fr-FR" sz="2800" dirty="0"/>
              <a:t> 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8539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65</a:t>
            </a:fld>
            <a:endParaRPr lang="fr-BE"/>
          </a:p>
        </p:txBody>
      </p:sp>
      <p:pic>
        <p:nvPicPr>
          <p:cNvPr id="6146" name="Picture 2" descr="D:\VILLAGE AIT-ABDELKRIM\PHOTOS VILLAGE\PHOTOS EXTENSION RESEAU ELECTRIQUE\Photo08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99" y="4852"/>
            <a:ext cx="9136087" cy="685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58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66</a:t>
            </a:fld>
            <a:endParaRPr lang="fr-BE"/>
          </a:p>
        </p:txBody>
      </p:sp>
      <p:pic>
        <p:nvPicPr>
          <p:cNvPr id="3074" name="Picture 2" descr="D:\VILLAGE AIT-ABDELKRIM\PHOTOS VILLAGE\PHOTOS EXTENSION RESEAU ELECTRIQUE\Photo08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3" y="44624"/>
            <a:ext cx="9112085" cy="683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67</a:t>
            </a:fld>
            <a:endParaRPr lang="fr-BE"/>
          </a:p>
        </p:txBody>
      </p:sp>
      <p:pic>
        <p:nvPicPr>
          <p:cNvPr id="4098" name="Picture 2" descr="D:\VILLAGE AIT-ABDELKRIM\PHOTOS VILLAGE\PHOTOS EXTENSION RESEAU ELECTRIQUE\Photo08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84" y="44624"/>
            <a:ext cx="9136088" cy="685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80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68</a:t>
            </a:fld>
            <a:endParaRPr lang="fr-BE"/>
          </a:p>
        </p:txBody>
      </p:sp>
      <p:pic>
        <p:nvPicPr>
          <p:cNvPr id="5122" name="Picture 2" descr="D:\VILLAGE AIT-ABDELKRIM\PHOTOS VILLAGE\PHOTOS EXTENSION RESEAU ELECTRIQUE\Photo08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5" y="44624"/>
            <a:ext cx="9064079" cy="679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97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-27384"/>
            <a:ext cx="9144000" cy="14700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>
                <a:solidFill>
                  <a:schemeClr val="bg1"/>
                </a:solidFill>
              </a:rPr>
              <a:t>COMMUNE DES OUADHIAS</a:t>
            </a:r>
            <a:br>
              <a:rPr lang="fr-FR" smtClean="0">
                <a:solidFill>
                  <a:schemeClr val="bg1"/>
                </a:solidFill>
              </a:rPr>
            </a:br>
            <a:r>
              <a:rPr lang="fr-FR" smtClean="0">
                <a:solidFill>
                  <a:schemeClr val="bg1"/>
                </a:solidFill>
              </a:rPr>
              <a:t>COMITE DU VILLAGE AÏT-ABDELKRIM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78" y="1455756"/>
            <a:ext cx="911352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00FF"/>
                </a:solidFill>
              </a:rPr>
              <a:t>PREOCCUPATIONS COMMUNES  AUX AUTRES VILLAGES</a:t>
            </a:r>
            <a:endParaRPr lang="fr-FR" sz="2800" b="1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528" y="2276872"/>
            <a:ext cx="8406680" cy="1384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just"/>
            <a:r>
              <a:rPr lang="fr-FR" sz="2800" b="1" dirty="0" smtClean="0">
                <a:solidFill>
                  <a:srgbClr val="FF0000"/>
                </a:solidFill>
              </a:rPr>
              <a:t>5.   </a:t>
            </a:r>
            <a:r>
              <a:rPr lang="fr-FR" sz="2800" dirty="0" smtClean="0"/>
              <a:t>	Elargissement </a:t>
            </a:r>
            <a:r>
              <a:rPr lang="fr-FR" sz="2800" dirty="0"/>
              <a:t>de la principale route communale, </a:t>
            </a:r>
            <a:r>
              <a:rPr lang="fr-FR" sz="2800" dirty="0" smtClean="0"/>
              <a:t>	ouverture des liaisons avec </a:t>
            </a:r>
            <a:r>
              <a:rPr lang="fr-FR" sz="2800" dirty="0" err="1"/>
              <a:t>Takhoukht</a:t>
            </a:r>
            <a:r>
              <a:rPr lang="fr-FR" sz="2800" dirty="0"/>
              <a:t> et </a:t>
            </a:r>
            <a:r>
              <a:rPr lang="fr-FR" sz="2800" dirty="0" smtClean="0"/>
              <a:t>	</a:t>
            </a:r>
            <a:r>
              <a:rPr lang="fr-FR" sz="2800" dirty="0" err="1" smtClean="0"/>
              <a:t>Taguemount</a:t>
            </a:r>
            <a:r>
              <a:rPr lang="fr-FR" sz="2800" dirty="0" smtClean="0"/>
              <a:t> El </a:t>
            </a:r>
            <a:r>
              <a:rPr lang="fr-FR" sz="2800" dirty="0" err="1"/>
              <a:t>Djedid</a:t>
            </a:r>
            <a:r>
              <a:rPr lang="fr-FR" sz="2800" dirty="0"/>
              <a:t>. </a:t>
            </a:r>
          </a:p>
        </p:txBody>
      </p:sp>
      <p:sp>
        <p:nvSpPr>
          <p:cNvPr id="3" name="Rectangle 2"/>
          <p:cNvSpPr/>
          <p:nvPr/>
        </p:nvSpPr>
        <p:spPr>
          <a:xfrm>
            <a:off x="323528" y="4006805"/>
            <a:ext cx="8352928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fr-FR" sz="2800" b="1" dirty="0" smtClean="0">
                <a:solidFill>
                  <a:srgbClr val="FF0000"/>
                </a:solidFill>
              </a:rPr>
              <a:t>6.  </a:t>
            </a:r>
            <a:r>
              <a:rPr lang="fr-FR" sz="2800" dirty="0" smtClean="0"/>
              <a:t>	 Entretien </a:t>
            </a:r>
            <a:r>
              <a:rPr lang="fr-FR" sz="2800" dirty="0"/>
              <a:t>régulier des pistes agricoles existantes </a:t>
            </a:r>
            <a:r>
              <a:rPr lang="fr-FR" sz="2800" dirty="0" smtClean="0"/>
              <a:t>	 et 	envisager </a:t>
            </a:r>
            <a:r>
              <a:rPr lang="fr-FR" sz="2800" dirty="0"/>
              <a:t>à en créer d’autres. 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1417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VILLAGE AIT-ABDELKRIM\PHOTOS ANNAR TALA\Photo07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4" y="44624"/>
            <a:ext cx="9112086" cy="683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6270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70</a:t>
            </a:fld>
            <a:endParaRPr lang="fr-BE"/>
          </a:p>
        </p:txBody>
      </p:sp>
      <p:pic>
        <p:nvPicPr>
          <p:cNvPr id="16386" name="Picture 2" descr="D:\VILLAGE AIT-ABDELKRIM\PHOTOS VILLAGE\Photo07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83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71</a:t>
            </a:fld>
            <a:endParaRPr lang="fr-BE"/>
          </a:p>
        </p:txBody>
      </p:sp>
      <p:pic>
        <p:nvPicPr>
          <p:cNvPr id="17410" name="Picture 2" descr="D:\VILLAGE AIT-ABDELKRIM\PHOTOS VILLAGE\Photo07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2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-27384"/>
            <a:ext cx="9144000" cy="14700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>
                <a:solidFill>
                  <a:schemeClr val="bg1"/>
                </a:solidFill>
              </a:rPr>
              <a:t>COMMUNE DES OUADHIAS</a:t>
            </a:r>
            <a:br>
              <a:rPr lang="fr-FR" smtClean="0">
                <a:solidFill>
                  <a:schemeClr val="bg1"/>
                </a:solidFill>
              </a:rPr>
            </a:br>
            <a:r>
              <a:rPr lang="fr-FR" smtClean="0">
                <a:solidFill>
                  <a:schemeClr val="bg1"/>
                </a:solidFill>
              </a:rPr>
              <a:t>COMITE DU VILLAGE AÏT-ABDELKRIM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78" y="1455756"/>
            <a:ext cx="911352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00FF"/>
                </a:solidFill>
              </a:rPr>
              <a:t>PREOCCUPATIONS COMMUNES  AUX AUTRES VILLAGES</a:t>
            </a:r>
            <a:endParaRPr lang="fr-FR" sz="2800" b="1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3528" y="3140968"/>
            <a:ext cx="8352928" cy="1754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lvl="0" algn="just"/>
            <a:r>
              <a:rPr lang="fr-FR" sz="3600" b="1" dirty="0" smtClean="0">
                <a:solidFill>
                  <a:srgbClr val="FF0000"/>
                </a:solidFill>
              </a:rPr>
              <a:t>7. </a:t>
            </a:r>
            <a:r>
              <a:rPr lang="fr-FR" sz="3600" dirty="0" smtClean="0"/>
              <a:t>	Renforcement </a:t>
            </a:r>
            <a:r>
              <a:rPr lang="fr-FR" sz="3600" dirty="0"/>
              <a:t>en hommes, en </a:t>
            </a:r>
            <a:r>
              <a:rPr lang="fr-FR" sz="3600" dirty="0" smtClean="0"/>
              <a:t>	matériel   et 	équipements </a:t>
            </a:r>
            <a:r>
              <a:rPr lang="fr-FR" sz="3600" dirty="0"/>
              <a:t>du centre </a:t>
            </a:r>
            <a:r>
              <a:rPr lang="fr-FR" sz="3600" dirty="0" smtClean="0"/>
              <a:t>	de </a:t>
            </a:r>
            <a:r>
              <a:rPr lang="fr-FR" sz="3600" dirty="0"/>
              <a:t>soins existant.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2422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-27384"/>
            <a:ext cx="9144000" cy="14700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>
                <a:solidFill>
                  <a:schemeClr val="bg1"/>
                </a:solidFill>
              </a:rPr>
              <a:t>COMMUNE DES OUADHIAS</a:t>
            </a:r>
            <a:br>
              <a:rPr lang="fr-FR" smtClean="0">
                <a:solidFill>
                  <a:schemeClr val="bg1"/>
                </a:solidFill>
              </a:rPr>
            </a:br>
            <a:r>
              <a:rPr lang="fr-FR" smtClean="0">
                <a:solidFill>
                  <a:schemeClr val="bg1"/>
                </a:solidFill>
              </a:rPr>
              <a:t>COMITE DU VILLAGE AÏT-ABDELKRIM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78" y="1455756"/>
            <a:ext cx="911352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00FF"/>
                </a:solidFill>
              </a:rPr>
              <a:t>PREOCCUPATIONS COMMUNES  AUX AUTRES VILLAGES</a:t>
            </a:r>
            <a:endParaRPr lang="fr-FR" sz="2800" b="1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2204864"/>
            <a:ext cx="8892480" cy="13849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just"/>
            <a:r>
              <a:rPr lang="fr-FR" sz="2800" b="1" dirty="0" smtClean="0">
                <a:solidFill>
                  <a:srgbClr val="FF0000"/>
                </a:solidFill>
              </a:rPr>
              <a:t>8.        </a:t>
            </a:r>
            <a:r>
              <a:rPr lang="fr-FR" sz="2800" dirty="0" smtClean="0"/>
              <a:t>Renforcement </a:t>
            </a:r>
            <a:r>
              <a:rPr lang="fr-FR" sz="2800" dirty="0"/>
              <a:t>en hommes et en matériel de </a:t>
            </a:r>
            <a:r>
              <a:rPr lang="fr-FR" sz="2800" dirty="0" smtClean="0"/>
              <a:t>		l’antenne 	administrative </a:t>
            </a:r>
            <a:r>
              <a:rPr lang="fr-FR" sz="2800" dirty="0"/>
              <a:t>afin de répondre aux </a:t>
            </a:r>
            <a:r>
              <a:rPr lang="fr-FR" sz="2800" dirty="0" smtClean="0"/>
              <a:t>	aspirations </a:t>
            </a:r>
            <a:r>
              <a:rPr lang="fr-FR" sz="2800" dirty="0"/>
              <a:t>des </a:t>
            </a:r>
            <a:r>
              <a:rPr lang="fr-FR" sz="2800" dirty="0" smtClean="0"/>
              <a:t>	administrés </a:t>
            </a:r>
            <a:r>
              <a:rPr lang="fr-FR" sz="2800" dirty="0"/>
              <a:t>locaux.</a:t>
            </a:r>
          </a:p>
        </p:txBody>
      </p:sp>
      <p:sp>
        <p:nvSpPr>
          <p:cNvPr id="3" name="Rectangle 2"/>
          <p:cNvSpPr/>
          <p:nvPr/>
        </p:nvSpPr>
        <p:spPr>
          <a:xfrm>
            <a:off x="323528" y="4060229"/>
            <a:ext cx="8568952" cy="224676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just"/>
            <a:r>
              <a:rPr lang="fr-FR" sz="2800" b="1" dirty="0" smtClean="0">
                <a:solidFill>
                  <a:srgbClr val="FF0000"/>
                </a:solidFill>
              </a:rPr>
              <a:t>9.   </a:t>
            </a:r>
            <a:r>
              <a:rPr lang="fr-FR" sz="2800" dirty="0" smtClean="0"/>
              <a:t>Dégager </a:t>
            </a:r>
            <a:r>
              <a:rPr lang="fr-FR" sz="2800" dirty="0"/>
              <a:t>des </a:t>
            </a:r>
            <a:r>
              <a:rPr lang="fr-FR" sz="2800" dirty="0" smtClean="0"/>
              <a:t>assiettes de terrain en commun avec 	l’APC  </a:t>
            </a:r>
            <a:r>
              <a:rPr lang="fr-FR" sz="2800" dirty="0"/>
              <a:t>en vue de la </a:t>
            </a:r>
            <a:r>
              <a:rPr lang="fr-FR" sz="2800" dirty="0" smtClean="0"/>
              <a:t>	construction </a:t>
            </a:r>
            <a:r>
              <a:rPr lang="fr-FR" sz="2800" dirty="0"/>
              <a:t>de </a:t>
            </a:r>
            <a:r>
              <a:rPr lang="fr-FR" sz="2800" dirty="0" smtClean="0"/>
              <a:t>	logements 	sociaux </a:t>
            </a:r>
            <a:r>
              <a:rPr lang="fr-FR" sz="2800" dirty="0"/>
              <a:t>ou/et </a:t>
            </a:r>
            <a:r>
              <a:rPr lang="fr-FR" sz="2800" dirty="0" smtClean="0"/>
              <a:t>	d’établissements </a:t>
            </a:r>
            <a:r>
              <a:rPr lang="fr-FR" sz="2800" dirty="0"/>
              <a:t>scolaire </a:t>
            </a:r>
            <a:r>
              <a:rPr lang="fr-FR" sz="2800" dirty="0" smtClean="0"/>
              <a:t>	ou hospitalier et autre infrastructure d’utilité 	publique</a:t>
            </a:r>
            <a:endParaRPr lang="fr-FR" sz="2800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8469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-27384"/>
            <a:ext cx="9144000" cy="14700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>
                <a:solidFill>
                  <a:schemeClr val="bg1"/>
                </a:solidFill>
              </a:rPr>
              <a:t>COMMUNE DES OUADHIAS</a:t>
            </a:r>
            <a:br>
              <a:rPr lang="fr-FR" smtClean="0">
                <a:solidFill>
                  <a:schemeClr val="bg1"/>
                </a:solidFill>
              </a:rPr>
            </a:br>
            <a:r>
              <a:rPr lang="fr-FR" smtClean="0">
                <a:solidFill>
                  <a:schemeClr val="bg1"/>
                </a:solidFill>
              </a:rPr>
              <a:t>COMITE DU VILLAGE AÏT-ABDELKRIM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78" y="1455756"/>
            <a:ext cx="911352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00FF"/>
                </a:solidFill>
              </a:rPr>
              <a:t>PREOCCUPATIONS COMMUNES  AUX AUTRES VILLAGES</a:t>
            </a:r>
            <a:endParaRPr lang="fr-FR" sz="2800" b="1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2204864"/>
            <a:ext cx="8640960" cy="13849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just"/>
            <a:r>
              <a:rPr lang="fr-FR" sz="2800" b="1" dirty="0" smtClean="0">
                <a:solidFill>
                  <a:srgbClr val="FF0000"/>
                </a:solidFill>
              </a:rPr>
              <a:t>10.    </a:t>
            </a:r>
            <a:r>
              <a:rPr lang="fr-FR" sz="2800" dirty="0" smtClean="0"/>
              <a:t>Agir </a:t>
            </a:r>
            <a:r>
              <a:rPr lang="fr-FR" sz="2800" dirty="0"/>
              <a:t>relativement au problème de l’école primaire </a:t>
            </a:r>
            <a:r>
              <a:rPr lang="fr-FR" sz="2800" dirty="0" smtClean="0"/>
              <a:t>	d’Isly 	</a:t>
            </a:r>
            <a:r>
              <a:rPr lang="fr-FR" sz="2800" dirty="0" err="1" smtClean="0"/>
              <a:t>Moussy</a:t>
            </a:r>
            <a:r>
              <a:rPr lang="fr-FR" sz="2800" dirty="0" smtClean="0"/>
              <a:t> </a:t>
            </a:r>
            <a:r>
              <a:rPr lang="fr-FR" sz="2800" dirty="0"/>
              <a:t>qui </a:t>
            </a:r>
            <a:r>
              <a:rPr lang="fr-FR" sz="2800" u="sng" dirty="0"/>
              <a:t>se vide</a:t>
            </a:r>
            <a:r>
              <a:rPr lang="fr-FR" sz="2800" dirty="0"/>
              <a:t> de ses élèves </a:t>
            </a:r>
            <a:r>
              <a:rPr lang="fr-FR" sz="2800" dirty="0" smtClean="0"/>
              <a:t>et de leur 	scolarisation </a:t>
            </a:r>
            <a:r>
              <a:rPr lang="fr-FR" sz="2800" dirty="0"/>
              <a:t>aux </a:t>
            </a:r>
            <a:r>
              <a:rPr lang="fr-FR" sz="2800" dirty="0" err="1"/>
              <a:t>Ouadhias</a:t>
            </a:r>
            <a:r>
              <a:rPr lang="fr-FR" sz="2800" dirty="0"/>
              <a:t> </a:t>
            </a:r>
            <a:r>
              <a:rPr lang="fr-FR" sz="2800" dirty="0" smtClean="0"/>
              <a:t>centre.</a:t>
            </a:r>
            <a:endParaRPr lang="fr-FR" sz="2800" dirty="0"/>
          </a:p>
        </p:txBody>
      </p:sp>
      <p:sp>
        <p:nvSpPr>
          <p:cNvPr id="3" name="Rectangle 2"/>
          <p:cNvSpPr/>
          <p:nvPr/>
        </p:nvSpPr>
        <p:spPr>
          <a:xfrm>
            <a:off x="323528" y="4149080"/>
            <a:ext cx="8568952" cy="13849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fr-FR" sz="2800" b="1" dirty="0" smtClean="0">
                <a:solidFill>
                  <a:srgbClr val="FF0000"/>
                </a:solidFill>
              </a:rPr>
              <a:t>11.  </a:t>
            </a:r>
            <a:r>
              <a:rPr lang="fr-FR" sz="2800" dirty="0" smtClean="0"/>
              <a:t>	Instaurer </a:t>
            </a:r>
            <a:r>
              <a:rPr lang="fr-FR" sz="2800" dirty="0"/>
              <a:t>une tradition de partage entre les autres </a:t>
            </a:r>
            <a:r>
              <a:rPr lang="fr-FR" sz="2800" dirty="0" smtClean="0"/>
              <a:t>	villages</a:t>
            </a:r>
            <a:r>
              <a:rPr lang="fr-FR" sz="2800" dirty="0"/>
              <a:t>. </a:t>
            </a:r>
            <a:r>
              <a:rPr lang="fr-FR" sz="2800" dirty="0" smtClean="0"/>
              <a:t>A cet effet, la </a:t>
            </a:r>
            <a:r>
              <a:rPr lang="fr-FR" sz="2800" dirty="0"/>
              <a:t>journée de l’immigration </a:t>
            </a:r>
            <a:r>
              <a:rPr lang="fr-FR" sz="2800" dirty="0" smtClean="0"/>
              <a:t>	peut </a:t>
            </a:r>
            <a:r>
              <a:rPr lang="fr-FR" sz="2800" dirty="0"/>
              <a:t>être </a:t>
            </a:r>
            <a:r>
              <a:rPr lang="fr-FR" sz="2800" dirty="0" smtClean="0"/>
              <a:t>	officialisée.</a:t>
            </a:r>
            <a:endParaRPr lang="fr-FR" sz="2800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529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-27384"/>
            <a:ext cx="9144000" cy="14700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>
                <a:solidFill>
                  <a:schemeClr val="bg1"/>
                </a:solidFill>
              </a:rPr>
              <a:t>COMMUNE DES OUADHIAS</a:t>
            </a:r>
            <a:br>
              <a:rPr lang="fr-FR" smtClean="0">
                <a:solidFill>
                  <a:schemeClr val="bg1"/>
                </a:solidFill>
              </a:rPr>
            </a:br>
            <a:r>
              <a:rPr lang="fr-FR" smtClean="0">
                <a:solidFill>
                  <a:schemeClr val="bg1"/>
                </a:solidFill>
              </a:rPr>
              <a:t>COMITE DU VILLAGE AÏT-ABDELKRIM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78" y="1455756"/>
            <a:ext cx="911352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00FF"/>
                </a:solidFill>
              </a:rPr>
              <a:t>PREOCCUPATIONS COMMUNES  AUX AUTRES VILLAGES</a:t>
            </a:r>
            <a:endParaRPr lang="fr-FR" sz="2800" b="1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528" y="2204864"/>
            <a:ext cx="8568952" cy="9541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just"/>
            <a:r>
              <a:rPr lang="fr-FR" sz="2800" b="1" dirty="0" smtClean="0">
                <a:solidFill>
                  <a:srgbClr val="FF0000"/>
                </a:solidFill>
              </a:rPr>
              <a:t>12. </a:t>
            </a:r>
            <a:r>
              <a:rPr lang="fr-FR" sz="2800" dirty="0" smtClean="0"/>
              <a:t>	Partager </a:t>
            </a:r>
            <a:r>
              <a:rPr lang="fr-FR" sz="2800" dirty="0"/>
              <a:t>toute information utile concourant à </a:t>
            </a:r>
            <a:r>
              <a:rPr lang="fr-FR" sz="2800" dirty="0" smtClean="0"/>
              <a:t>		l’harmonie </a:t>
            </a:r>
            <a:r>
              <a:rPr lang="fr-FR" sz="2800" dirty="0"/>
              <a:t>de tous les </a:t>
            </a:r>
            <a:r>
              <a:rPr lang="fr-FR" sz="2800" dirty="0" smtClean="0"/>
              <a:t>villages.</a:t>
            </a:r>
            <a:endParaRPr lang="fr-FR" sz="2800" dirty="0"/>
          </a:p>
        </p:txBody>
      </p:sp>
      <p:sp>
        <p:nvSpPr>
          <p:cNvPr id="3" name="Rectangle 2"/>
          <p:cNvSpPr/>
          <p:nvPr/>
        </p:nvSpPr>
        <p:spPr>
          <a:xfrm>
            <a:off x="323528" y="3429000"/>
            <a:ext cx="8568952" cy="9541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just"/>
            <a:r>
              <a:rPr lang="fr-FR" sz="2800" b="1" dirty="0" smtClean="0">
                <a:solidFill>
                  <a:srgbClr val="FF0000"/>
                </a:solidFill>
              </a:rPr>
              <a:t>13.    </a:t>
            </a:r>
            <a:r>
              <a:rPr lang="fr-FR" sz="2800" dirty="0" smtClean="0"/>
              <a:t>Organiser </a:t>
            </a:r>
            <a:r>
              <a:rPr lang="fr-FR" sz="2800" dirty="0"/>
              <a:t>des festivités et autres tournois au profit </a:t>
            </a:r>
            <a:r>
              <a:rPr lang="fr-FR" sz="2800" dirty="0" smtClean="0"/>
              <a:t>	des </a:t>
            </a:r>
            <a:r>
              <a:rPr lang="fr-FR" sz="2800" dirty="0"/>
              <a:t>jeunes des villages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5" name="Rectangle 4"/>
          <p:cNvSpPr/>
          <p:nvPr/>
        </p:nvSpPr>
        <p:spPr>
          <a:xfrm>
            <a:off x="323528" y="4532927"/>
            <a:ext cx="8568952" cy="18158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just"/>
            <a:r>
              <a:rPr lang="fr-FR" sz="2800" b="1" dirty="0" smtClean="0">
                <a:solidFill>
                  <a:srgbClr val="FF0000"/>
                </a:solidFill>
              </a:rPr>
              <a:t>14.  </a:t>
            </a:r>
            <a:r>
              <a:rPr lang="fr-FR" sz="2800" dirty="0" smtClean="0"/>
              <a:t>Se </a:t>
            </a:r>
            <a:r>
              <a:rPr lang="fr-FR" sz="2800" dirty="0"/>
              <a:t>rapprocher de la direction des métiers pour </a:t>
            </a:r>
            <a:r>
              <a:rPr lang="fr-FR" sz="2800" dirty="0" smtClean="0"/>
              <a:t>	le lancement </a:t>
            </a:r>
            <a:r>
              <a:rPr lang="fr-FR" sz="2800" dirty="0"/>
              <a:t>éventuel de la maison de l’artisanat </a:t>
            </a:r>
            <a:r>
              <a:rPr lang="fr-FR" sz="2800" dirty="0" smtClean="0"/>
              <a:t>	au 	profit </a:t>
            </a:r>
            <a:r>
              <a:rPr lang="fr-FR" sz="2800" dirty="0"/>
              <a:t>des femmes et des autres artisans des </a:t>
            </a:r>
            <a:r>
              <a:rPr lang="fr-FR" sz="2800" dirty="0" smtClean="0"/>
              <a:t>	villages</a:t>
            </a:r>
            <a:r>
              <a:rPr lang="fr-FR" sz="2800" dirty="0"/>
              <a:t>. 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7436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-27384"/>
            <a:ext cx="9144000" cy="14700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>
                <a:solidFill>
                  <a:schemeClr val="bg1"/>
                </a:solidFill>
              </a:rPr>
              <a:t>COMMUNE DES OUADHIAS</a:t>
            </a:r>
            <a:br>
              <a:rPr lang="fr-FR" smtClean="0">
                <a:solidFill>
                  <a:schemeClr val="bg1"/>
                </a:solidFill>
              </a:rPr>
            </a:br>
            <a:r>
              <a:rPr lang="fr-FR" smtClean="0">
                <a:solidFill>
                  <a:schemeClr val="bg1"/>
                </a:solidFill>
              </a:rPr>
              <a:t>COMITE DU VILLAGE AÏT-ABDELKRIM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78" y="1455756"/>
            <a:ext cx="911352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00FF"/>
                </a:solidFill>
              </a:rPr>
              <a:t>PREOCCUPATIONS COMMUNES  AUX AUTRES VILLAGES</a:t>
            </a:r>
            <a:endParaRPr lang="fr-FR" sz="2800" b="1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2258869"/>
            <a:ext cx="8640960" cy="9541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just"/>
            <a:r>
              <a:rPr lang="fr-FR" sz="2800" b="1" dirty="0" smtClean="0">
                <a:solidFill>
                  <a:srgbClr val="FF0000"/>
                </a:solidFill>
              </a:rPr>
              <a:t>15.</a:t>
            </a:r>
            <a:r>
              <a:rPr lang="fr-FR" sz="2800" dirty="0" smtClean="0"/>
              <a:t> 	Envisager la construction </a:t>
            </a:r>
            <a:r>
              <a:rPr lang="fr-FR" sz="2800" dirty="0"/>
              <a:t>d’un CEM pour l’ensemble </a:t>
            </a:r>
            <a:r>
              <a:rPr lang="fr-FR" sz="2800" dirty="0" smtClean="0"/>
              <a:t>	des </a:t>
            </a:r>
            <a:r>
              <a:rPr lang="fr-FR" sz="2800" dirty="0"/>
              <a:t>villages </a:t>
            </a:r>
            <a:r>
              <a:rPr lang="fr-FR" sz="2800" dirty="0" smtClean="0"/>
              <a:t>	</a:t>
            </a:r>
            <a:r>
              <a:rPr lang="fr-FR" sz="2800" dirty="0"/>
              <a:t> </a:t>
            </a:r>
          </a:p>
        </p:txBody>
      </p:sp>
      <p:sp>
        <p:nvSpPr>
          <p:cNvPr id="3" name="Rectangle 2"/>
          <p:cNvSpPr/>
          <p:nvPr/>
        </p:nvSpPr>
        <p:spPr>
          <a:xfrm>
            <a:off x="251520" y="3501008"/>
            <a:ext cx="8640960" cy="13849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just"/>
            <a:r>
              <a:rPr lang="fr-FR" sz="2800" b="1" dirty="0" smtClean="0">
                <a:solidFill>
                  <a:srgbClr val="FF0000"/>
                </a:solidFill>
              </a:rPr>
              <a:t>16.   </a:t>
            </a:r>
            <a:r>
              <a:rPr lang="fr-FR" sz="2800" dirty="0" smtClean="0"/>
              <a:t>Démarches </a:t>
            </a:r>
            <a:r>
              <a:rPr lang="fr-FR" sz="2800" dirty="0"/>
              <a:t>nécessaires auprès des services de la </a:t>
            </a:r>
            <a:r>
              <a:rPr lang="fr-FR" sz="2800" dirty="0" smtClean="0"/>
              <a:t>  	DAS 	pour </a:t>
            </a:r>
            <a:r>
              <a:rPr lang="fr-FR" sz="2800" dirty="0"/>
              <a:t>le recensement et la prise en charge </a:t>
            </a:r>
            <a:r>
              <a:rPr lang="fr-FR" sz="2800" dirty="0" smtClean="0"/>
              <a:t>	des 	personnes </a:t>
            </a:r>
            <a:r>
              <a:rPr lang="fr-FR" sz="2800" dirty="0"/>
              <a:t>handicapées des villages.</a:t>
            </a:r>
          </a:p>
        </p:txBody>
      </p:sp>
      <p:sp>
        <p:nvSpPr>
          <p:cNvPr id="5" name="Rectangle 4"/>
          <p:cNvSpPr/>
          <p:nvPr/>
        </p:nvSpPr>
        <p:spPr>
          <a:xfrm>
            <a:off x="251520" y="5013176"/>
            <a:ext cx="8640960" cy="13849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algn="just"/>
            <a:r>
              <a:rPr lang="fr-FR" sz="2800" b="1" dirty="0" smtClean="0">
                <a:solidFill>
                  <a:srgbClr val="FF0000"/>
                </a:solidFill>
              </a:rPr>
              <a:t>17.  </a:t>
            </a:r>
            <a:r>
              <a:rPr lang="fr-FR" sz="2800" dirty="0" smtClean="0"/>
              <a:t>Dans </a:t>
            </a:r>
            <a:r>
              <a:rPr lang="fr-FR" sz="2800" dirty="0"/>
              <a:t>le cadre des compagnes de reboisement, </a:t>
            </a:r>
            <a:r>
              <a:rPr lang="fr-FR" sz="2800" dirty="0" smtClean="0"/>
              <a:t>	prendre </a:t>
            </a:r>
            <a:r>
              <a:rPr lang="fr-FR" sz="2800" dirty="0"/>
              <a:t>attache avec les services des </a:t>
            </a:r>
            <a:r>
              <a:rPr lang="fr-FR" sz="2800" dirty="0" smtClean="0"/>
              <a:t>	forêts </a:t>
            </a:r>
            <a:r>
              <a:rPr lang="fr-FR" sz="2800" dirty="0"/>
              <a:t>ou </a:t>
            </a:r>
            <a:r>
              <a:rPr lang="fr-FR" sz="2800" dirty="0" smtClean="0"/>
              <a:t>	autres </a:t>
            </a:r>
            <a:r>
              <a:rPr lang="fr-FR" sz="2800" dirty="0"/>
              <a:t>entités pour toute aide.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9327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-27384"/>
            <a:ext cx="9144000" cy="14700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>
                <a:solidFill>
                  <a:schemeClr val="bg1"/>
                </a:solidFill>
              </a:rPr>
              <a:t>COMMUNE DES OUADHIAS</a:t>
            </a:r>
            <a:br>
              <a:rPr lang="fr-FR" smtClean="0">
                <a:solidFill>
                  <a:schemeClr val="bg1"/>
                </a:solidFill>
              </a:rPr>
            </a:br>
            <a:r>
              <a:rPr lang="fr-FR" smtClean="0">
                <a:solidFill>
                  <a:schemeClr val="bg1"/>
                </a:solidFill>
              </a:rPr>
              <a:t>COMITE DU VILLAGE AÏT-ABDELKRIM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964" y="1681644"/>
            <a:ext cx="911352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00FF"/>
                </a:solidFill>
              </a:rPr>
              <a:t>PREOCCUPATIONS COMMUNES  AUX AUTRES VILLAGES</a:t>
            </a:r>
            <a:endParaRPr lang="fr-FR" sz="2800" b="1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2765246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800" b="1" dirty="0" smtClean="0">
                <a:solidFill>
                  <a:srgbClr val="FF0000"/>
                </a:solidFill>
              </a:rPr>
              <a:t>18.   </a:t>
            </a:r>
            <a:r>
              <a:rPr lang="fr-FR" sz="3600" dirty="0" smtClean="0"/>
              <a:t>Maison de jeunes dans un état d’abandon </a:t>
            </a:r>
            <a:endParaRPr lang="fr-FR" sz="3600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189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-27384"/>
            <a:ext cx="9144000" cy="14700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>
                <a:solidFill>
                  <a:schemeClr val="bg1"/>
                </a:solidFill>
              </a:rPr>
              <a:t>COMMUNE DES OUADHIAS</a:t>
            </a:r>
            <a:br>
              <a:rPr lang="fr-FR" smtClean="0">
                <a:solidFill>
                  <a:schemeClr val="bg1"/>
                </a:solidFill>
              </a:rPr>
            </a:br>
            <a:r>
              <a:rPr lang="fr-FR" smtClean="0">
                <a:solidFill>
                  <a:schemeClr val="bg1"/>
                </a:solidFill>
              </a:rPr>
              <a:t>COMITE DU VILLAGE AÏT-ABDELKRIM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78" y="1681644"/>
            <a:ext cx="911352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0000FF"/>
                </a:solidFill>
              </a:rPr>
              <a:t>PREOCCUPATIONS COMMUNES  AUX AUTRES VILLAGES</a:t>
            </a:r>
            <a:endParaRPr lang="fr-FR" sz="2800" b="1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2765246"/>
            <a:ext cx="86409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800" b="1" dirty="0" smtClean="0">
                <a:solidFill>
                  <a:srgbClr val="FF0000"/>
                </a:solidFill>
              </a:rPr>
              <a:t>19.   </a:t>
            </a:r>
            <a:r>
              <a:rPr lang="fr-FR" sz="3200" dirty="0" smtClean="0"/>
              <a:t>Tenir </a:t>
            </a:r>
            <a:r>
              <a:rPr lang="fr-FR" sz="3200" dirty="0"/>
              <a:t>des réunions périodiques avec l’APC </a:t>
            </a:r>
            <a:r>
              <a:rPr lang="fr-FR" sz="3200" dirty="0" smtClean="0"/>
              <a:t>	selon </a:t>
            </a:r>
            <a:r>
              <a:rPr lang="fr-FR" sz="3200" dirty="0"/>
              <a:t>les </a:t>
            </a:r>
            <a:r>
              <a:rPr lang="fr-FR" sz="3200" dirty="0" smtClean="0"/>
              <a:t>	règles </a:t>
            </a:r>
            <a:r>
              <a:rPr lang="fr-FR" sz="3200" dirty="0"/>
              <a:t>de la bonne gouvernance </a:t>
            </a:r>
            <a:r>
              <a:rPr lang="fr-FR" sz="3200" dirty="0" smtClean="0"/>
              <a:t>	pour </a:t>
            </a:r>
            <a:r>
              <a:rPr lang="fr-FR" sz="3200" dirty="0"/>
              <a:t>s’enquérir des </a:t>
            </a:r>
            <a:r>
              <a:rPr lang="fr-FR" sz="3200" dirty="0" smtClean="0"/>
              <a:t>	suivis </a:t>
            </a:r>
            <a:r>
              <a:rPr lang="fr-FR" sz="3200" dirty="0"/>
              <a:t>des travaux et </a:t>
            </a:r>
            <a:r>
              <a:rPr lang="fr-FR" sz="3200" dirty="0" smtClean="0"/>
              <a:t>	autres </a:t>
            </a:r>
            <a:r>
              <a:rPr lang="fr-FR" sz="3200" dirty="0"/>
              <a:t>projets destinés aux </a:t>
            </a:r>
            <a:r>
              <a:rPr lang="fr-FR" sz="3200" dirty="0" smtClean="0"/>
              <a:t>	villages</a:t>
            </a:r>
            <a:r>
              <a:rPr lang="fr-FR" sz="3200" dirty="0"/>
              <a:t>. 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8784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-27384"/>
            <a:ext cx="9144000" cy="1470025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>
                <a:solidFill>
                  <a:schemeClr val="bg1"/>
                </a:solidFill>
              </a:rPr>
              <a:t>COMMUNE DES OUADHIAS</a:t>
            </a:r>
            <a:br>
              <a:rPr lang="fr-FR" smtClean="0">
                <a:solidFill>
                  <a:schemeClr val="bg1"/>
                </a:solidFill>
              </a:rPr>
            </a:br>
            <a:r>
              <a:rPr lang="fr-FR" smtClean="0">
                <a:solidFill>
                  <a:schemeClr val="bg1"/>
                </a:solidFill>
              </a:rPr>
              <a:t>COMITE DU VILLAGE AÏT-ABDELKRIM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78" y="1455756"/>
            <a:ext cx="9113521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2800" dirty="0" smtClean="0">
                <a:solidFill>
                  <a:srgbClr val="FF0000"/>
                </a:solidFill>
              </a:rPr>
              <a:t>IMPORTANT !!!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27/12/2013</a:t>
            </a:r>
            <a:endParaRPr lang="fr-BE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79</a:t>
            </a:fld>
            <a:endParaRPr lang="fr-BE"/>
          </a:p>
        </p:txBody>
      </p:sp>
      <p:sp>
        <p:nvSpPr>
          <p:cNvPr id="11" name="Rectangle 10"/>
          <p:cNvSpPr/>
          <p:nvPr/>
        </p:nvSpPr>
        <p:spPr>
          <a:xfrm>
            <a:off x="323528" y="1916832"/>
            <a:ext cx="8676456" cy="9541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fr-FR" sz="2800" dirty="0" smtClean="0">
                <a:solidFill>
                  <a:srgbClr val="FF0000"/>
                </a:solidFill>
              </a:rPr>
              <a:t>TOUS CES OBJECTIFS FERONT OBJET D’UN PLAN  DEFINISSANT:</a:t>
            </a:r>
            <a:endParaRPr lang="fr-FR" sz="2800" dirty="0"/>
          </a:p>
        </p:txBody>
      </p:sp>
      <p:sp>
        <p:nvSpPr>
          <p:cNvPr id="8" name="Rectangle 7"/>
          <p:cNvSpPr/>
          <p:nvPr/>
        </p:nvSpPr>
        <p:spPr>
          <a:xfrm>
            <a:off x="475928" y="2852936"/>
            <a:ext cx="8676456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indent="-457200" algn="just">
              <a:buFont typeface="Wingdings" pitchFamily="2" charset="2"/>
              <a:buChar char="ü"/>
            </a:pPr>
            <a:r>
              <a:rPr lang="fr-FR" sz="2800" dirty="0" smtClean="0">
                <a:solidFill>
                  <a:srgbClr val="0000FF"/>
                </a:solidFill>
              </a:rPr>
              <a:t>Les priorités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7544" y="3212976"/>
            <a:ext cx="8676456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indent="-457200" algn="just">
              <a:buFont typeface="Wingdings" pitchFamily="2" charset="2"/>
              <a:buChar char="ü"/>
            </a:pPr>
            <a:r>
              <a:rPr lang="fr-FR" sz="2800" dirty="0" smtClean="0">
                <a:solidFill>
                  <a:srgbClr val="0000FF"/>
                </a:solidFill>
              </a:rPr>
              <a:t>Les responsabilités 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7544" y="5157192"/>
            <a:ext cx="8676456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indent="-457200" algn="just">
              <a:buFont typeface="Wingdings" pitchFamily="2" charset="2"/>
              <a:buChar char="ü"/>
            </a:pPr>
            <a:r>
              <a:rPr lang="fr-FR" sz="2800" dirty="0" smtClean="0">
                <a:solidFill>
                  <a:srgbClr val="0000FF"/>
                </a:solidFill>
              </a:rPr>
              <a:t>Les échéances 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7544" y="4725144"/>
            <a:ext cx="8676456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indent="-457200" algn="just">
              <a:buFont typeface="Wingdings" pitchFamily="2" charset="2"/>
              <a:buChar char="ü"/>
            </a:pPr>
            <a:r>
              <a:rPr lang="fr-FR" sz="2800" dirty="0" smtClean="0">
                <a:solidFill>
                  <a:srgbClr val="0000FF"/>
                </a:solidFill>
              </a:rPr>
              <a:t>Le combien ?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4056" y="3933056"/>
            <a:ext cx="8676456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indent="-457200" algn="just">
              <a:buFont typeface="Wingdings" pitchFamily="2" charset="2"/>
              <a:buChar char="ü"/>
            </a:pPr>
            <a:r>
              <a:rPr lang="fr-FR" sz="2800" dirty="0" smtClean="0">
                <a:solidFill>
                  <a:srgbClr val="0000FF"/>
                </a:solidFill>
              </a:rPr>
              <a:t>Le où ?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7544" y="3573016"/>
            <a:ext cx="8676456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indent="-457200" algn="just">
              <a:buFont typeface="Wingdings" pitchFamily="2" charset="2"/>
              <a:buChar char="ü"/>
            </a:pPr>
            <a:r>
              <a:rPr lang="fr-FR" sz="2800" dirty="0" smtClean="0">
                <a:solidFill>
                  <a:srgbClr val="0000FF"/>
                </a:solidFill>
              </a:rPr>
              <a:t>Les contraintes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7544" y="4293096"/>
            <a:ext cx="8676456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indent="-457200" algn="just">
              <a:buFont typeface="Wingdings" pitchFamily="2" charset="2"/>
              <a:buChar char="ü"/>
            </a:pPr>
            <a:r>
              <a:rPr lang="fr-FR" sz="2800" dirty="0" smtClean="0">
                <a:solidFill>
                  <a:srgbClr val="0000FF"/>
                </a:solidFill>
              </a:rPr>
              <a:t>Le comment ?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7544" y="5570076"/>
            <a:ext cx="8676456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indent="-457200" algn="just">
              <a:buFont typeface="Wingdings" pitchFamily="2" charset="2"/>
              <a:buChar char="ü"/>
            </a:pPr>
            <a:r>
              <a:rPr lang="fr-FR" sz="2800" dirty="0" smtClean="0">
                <a:solidFill>
                  <a:srgbClr val="0000FF"/>
                </a:solidFill>
              </a:rPr>
              <a:t>Le Pourquoi ?</a:t>
            </a:r>
            <a:endParaRPr lang="fr-FR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19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8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VILLAGE AIT-ABDELKRIM\PHOTOS ANNAR TALA\Photo07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2" y="44624"/>
            <a:ext cx="9112086" cy="683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8822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036496" cy="1470025"/>
          </a:xfrm>
        </p:spPr>
        <p:txBody>
          <a:bodyPr>
            <a:noAutofit/>
          </a:bodyPr>
          <a:lstStyle/>
          <a:p>
            <a:r>
              <a:rPr lang="fr-FR" sz="6000" dirty="0" smtClean="0"/>
              <a:t>MERCI</a:t>
            </a:r>
            <a:br>
              <a:rPr lang="fr-FR" sz="6000" dirty="0" smtClean="0"/>
            </a:br>
            <a:r>
              <a:rPr lang="fr-FR" sz="6000" dirty="0" smtClean="0"/>
              <a:t>POUR VOTRE ATTENTION</a:t>
            </a:r>
            <a:endParaRPr lang="fr-FR" sz="60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80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6060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VILLAGE AIT-ABDELKRIM\PHOTOS ANNAR TALA\Photo07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2" y="22292"/>
            <a:ext cx="9112085" cy="683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330008" y="44624"/>
            <a:ext cx="1706488" cy="9144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EMPLACEMENT</a:t>
            </a:r>
          </a:p>
          <a:p>
            <a:pPr algn="ctr"/>
            <a:r>
              <a:rPr lang="fr-FR" dirty="0" smtClean="0">
                <a:solidFill>
                  <a:srgbClr val="FF0000"/>
                </a:solidFill>
              </a:rPr>
              <a:t>NOUVELLE STELE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4" name="Connecteur droit avec flèche 3"/>
          <p:cNvCxnSpPr/>
          <p:nvPr/>
        </p:nvCxnSpPr>
        <p:spPr>
          <a:xfrm flipH="1">
            <a:off x="5292080" y="980728"/>
            <a:ext cx="2066528" cy="1126976"/>
          </a:xfrm>
          <a:prstGeom prst="straightConnector1">
            <a:avLst/>
          </a:prstGeom>
          <a:ln w="762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27/12/2013</a:t>
            </a:r>
            <a:endParaRPr lang="fr-BE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COMITE DU VILLAGE AIT-ABDELKRIM</a:t>
            </a:r>
            <a:endParaRPr lang="fr-BE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3653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1333</Words>
  <Application>Microsoft Office PowerPoint</Application>
  <PresentationFormat>Affichage à l'écran (4:3)</PresentationFormat>
  <Paragraphs>429</Paragraphs>
  <Slides>80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80</vt:i4>
      </vt:variant>
    </vt:vector>
  </HeadingPairs>
  <TitlesOfParts>
    <vt:vector size="85" baseType="lpstr">
      <vt:lpstr>Algerian</vt:lpstr>
      <vt:lpstr>Arial</vt:lpstr>
      <vt:lpstr>Calibri</vt:lpstr>
      <vt:lpstr>Wingdings</vt:lpstr>
      <vt:lpstr>Thème Office</vt:lpstr>
      <vt:lpstr>COMMUNE DES OUADHIAS COMITE DU VILLAGE AÏT-ABDELKRIM</vt:lpstr>
      <vt:lpstr>SOMMAIRE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 POUR VOTRE ATTENTION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COMITE DU VILLAGE AÏT-ABDELKRIM</dc:title>
  <dc:creator>ALI</dc:creator>
  <cp:lastModifiedBy>newgen</cp:lastModifiedBy>
  <cp:revision>111</cp:revision>
  <dcterms:created xsi:type="dcterms:W3CDTF">2013-10-08T20:51:32Z</dcterms:created>
  <dcterms:modified xsi:type="dcterms:W3CDTF">2017-11-20T20:13:56Z</dcterms:modified>
</cp:coreProperties>
</file>